
<file path=[Content_Types].xml><?xml version="1.0" encoding="utf-8"?>
<Types xmlns="http://schemas.openxmlformats.org/package/2006/content-types">
  <Default Extension="xml" ContentType="application/xml"/>
  <Default Extension="svg" ContentType="image/svg+xml"/>
  <Default Extension="jpg" ContentType="image/jpeg"/>
  <Default Extension="rels" ContentType="application/vnd.openxmlformats-package.relationships+xml"/>
  <Default Extension="emf" ContentType="image/x-em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42"/>
  </p:notesMasterIdLst>
  <p:handoutMasterIdLst>
    <p:handoutMasterId r:id="rId43"/>
  </p:handoutMasterIdLst>
  <p:sldIdLst>
    <p:sldId id="280" r:id="rId5"/>
    <p:sldId id="994" r:id="rId6"/>
    <p:sldId id="962" r:id="rId7"/>
    <p:sldId id="997" r:id="rId8"/>
    <p:sldId id="996" r:id="rId9"/>
    <p:sldId id="1013" r:id="rId10"/>
    <p:sldId id="1012" r:id="rId11"/>
    <p:sldId id="973" r:id="rId12"/>
    <p:sldId id="1001" r:id="rId13"/>
    <p:sldId id="1011" r:id="rId14"/>
    <p:sldId id="975" r:id="rId15"/>
    <p:sldId id="964" r:id="rId16"/>
    <p:sldId id="1009" r:id="rId17"/>
    <p:sldId id="965" r:id="rId18"/>
    <p:sldId id="967" r:id="rId19"/>
    <p:sldId id="970" r:id="rId20"/>
    <p:sldId id="989" r:id="rId21"/>
    <p:sldId id="1006" r:id="rId22"/>
    <p:sldId id="1014" r:id="rId23"/>
    <p:sldId id="999" r:id="rId24"/>
    <p:sldId id="1000" r:id="rId25"/>
    <p:sldId id="1005" r:id="rId26"/>
    <p:sldId id="1004" r:id="rId27"/>
    <p:sldId id="1002" r:id="rId28"/>
    <p:sldId id="972" r:id="rId29"/>
    <p:sldId id="1003" r:id="rId30"/>
    <p:sldId id="982" r:id="rId31"/>
    <p:sldId id="983" r:id="rId32"/>
    <p:sldId id="976" r:id="rId33"/>
    <p:sldId id="978" r:id="rId34"/>
    <p:sldId id="979" r:id="rId35"/>
    <p:sldId id="966" r:id="rId36"/>
    <p:sldId id="968" r:id="rId37"/>
    <p:sldId id="969" r:id="rId38"/>
    <p:sldId id="971" r:id="rId39"/>
    <p:sldId id="988" r:id="rId40"/>
    <p:sldId id="443" r:id="rId41"/>
  </p:sldIdLst>
  <p:sldSz cx="12192000" cy="6858000"/>
  <p:notesSz cx="6799263" cy="9929813"/>
  <p:defaultTextStyle>
    <a:defPPr>
      <a:defRPr lang="en-US"/>
    </a:defPPr>
    <a:lvl1pPr algn="r" rtl="0" fontAlgn="base">
      <a:spcBef>
        <a:spcPct val="0"/>
      </a:spcBef>
      <a:spcAft>
        <a:spcPct val="0"/>
      </a:spcAft>
      <a:defRPr sz="800" b="1" kern="1200">
        <a:solidFill>
          <a:schemeClr val="tx1"/>
        </a:solidFill>
        <a:latin typeface="Georgia" pitchFamily="18" charset="0"/>
        <a:ea typeface="ヒラギノ角ゴ Pro W3" pitchFamily="70" charset="-128"/>
        <a:cs typeface="+mn-cs"/>
      </a:defRPr>
    </a:lvl1pPr>
    <a:lvl2pPr marL="457200" algn="r" rtl="0" fontAlgn="base">
      <a:spcBef>
        <a:spcPct val="0"/>
      </a:spcBef>
      <a:spcAft>
        <a:spcPct val="0"/>
      </a:spcAft>
      <a:defRPr sz="800" b="1" kern="1200">
        <a:solidFill>
          <a:schemeClr val="tx1"/>
        </a:solidFill>
        <a:latin typeface="Georgia" pitchFamily="18" charset="0"/>
        <a:ea typeface="ヒラギノ角ゴ Pro W3" pitchFamily="70" charset="-128"/>
        <a:cs typeface="+mn-cs"/>
      </a:defRPr>
    </a:lvl2pPr>
    <a:lvl3pPr marL="914400" algn="r" rtl="0" fontAlgn="base">
      <a:spcBef>
        <a:spcPct val="0"/>
      </a:spcBef>
      <a:spcAft>
        <a:spcPct val="0"/>
      </a:spcAft>
      <a:defRPr sz="800" b="1" kern="1200">
        <a:solidFill>
          <a:schemeClr val="tx1"/>
        </a:solidFill>
        <a:latin typeface="Georgia" pitchFamily="18" charset="0"/>
        <a:ea typeface="ヒラギノ角ゴ Pro W3" pitchFamily="70" charset="-128"/>
        <a:cs typeface="+mn-cs"/>
      </a:defRPr>
    </a:lvl3pPr>
    <a:lvl4pPr marL="1371600" algn="r" rtl="0" fontAlgn="base">
      <a:spcBef>
        <a:spcPct val="0"/>
      </a:spcBef>
      <a:spcAft>
        <a:spcPct val="0"/>
      </a:spcAft>
      <a:defRPr sz="800" b="1" kern="1200">
        <a:solidFill>
          <a:schemeClr val="tx1"/>
        </a:solidFill>
        <a:latin typeface="Georgia" pitchFamily="18" charset="0"/>
        <a:ea typeface="ヒラギノ角ゴ Pro W3" pitchFamily="70" charset="-128"/>
        <a:cs typeface="+mn-cs"/>
      </a:defRPr>
    </a:lvl4pPr>
    <a:lvl5pPr marL="1828800" algn="r" rtl="0" fontAlgn="base">
      <a:spcBef>
        <a:spcPct val="0"/>
      </a:spcBef>
      <a:spcAft>
        <a:spcPct val="0"/>
      </a:spcAft>
      <a:defRPr sz="800" b="1" kern="1200">
        <a:solidFill>
          <a:schemeClr val="tx1"/>
        </a:solidFill>
        <a:latin typeface="Georgia" pitchFamily="18" charset="0"/>
        <a:ea typeface="ヒラギノ角ゴ Pro W3" pitchFamily="70" charset="-128"/>
        <a:cs typeface="+mn-cs"/>
      </a:defRPr>
    </a:lvl5pPr>
    <a:lvl6pPr marL="2286000" algn="l" defTabSz="914400" rtl="0" eaLnBrk="1" latinLnBrk="0" hangingPunct="1">
      <a:defRPr sz="800" b="1" kern="1200">
        <a:solidFill>
          <a:schemeClr val="tx1"/>
        </a:solidFill>
        <a:latin typeface="Georgia" pitchFamily="18" charset="0"/>
        <a:ea typeface="ヒラギノ角ゴ Pro W3" pitchFamily="70" charset="-128"/>
        <a:cs typeface="+mn-cs"/>
      </a:defRPr>
    </a:lvl6pPr>
    <a:lvl7pPr marL="2743200" algn="l" defTabSz="914400" rtl="0" eaLnBrk="1" latinLnBrk="0" hangingPunct="1">
      <a:defRPr sz="800" b="1" kern="1200">
        <a:solidFill>
          <a:schemeClr val="tx1"/>
        </a:solidFill>
        <a:latin typeface="Georgia" pitchFamily="18" charset="0"/>
        <a:ea typeface="ヒラギノ角ゴ Pro W3" pitchFamily="70" charset="-128"/>
        <a:cs typeface="+mn-cs"/>
      </a:defRPr>
    </a:lvl7pPr>
    <a:lvl8pPr marL="3200400" algn="l" defTabSz="914400" rtl="0" eaLnBrk="1" latinLnBrk="0" hangingPunct="1">
      <a:defRPr sz="800" b="1" kern="1200">
        <a:solidFill>
          <a:schemeClr val="tx1"/>
        </a:solidFill>
        <a:latin typeface="Georgia" pitchFamily="18" charset="0"/>
        <a:ea typeface="ヒラギノ角ゴ Pro W3" pitchFamily="70" charset="-128"/>
        <a:cs typeface="+mn-cs"/>
      </a:defRPr>
    </a:lvl8pPr>
    <a:lvl9pPr marL="3657600" algn="l" defTabSz="914400" rtl="0" eaLnBrk="1" latinLnBrk="0" hangingPunct="1">
      <a:defRPr sz="800" b="1" kern="1200">
        <a:solidFill>
          <a:schemeClr val="tx1"/>
        </a:solidFill>
        <a:latin typeface="Georgia" pitchFamily="18" charset="0"/>
        <a:ea typeface="ヒラギノ角ゴ Pro W3" pitchFamily="7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640" userDrawn="1">
          <p15:clr>
            <a:srgbClr val="A4A3A4"/>
          </p15:clr>
        </p15:guide>
        <p15:guide id="3" pos="301" userDrawn="1">
          <p15:clr>
            <a:srgbClr val="A4A3A4"/>
          </p15:clr>
        </p15:guide>
        <p15:guide id="4" pos="7129" userDrawn="1">
          <p15:clr>
            <a:srgbClr val="A4A3A4"/>
          </p15:clr>
        </p15:guide>
        <p15:guide id="5" pos="7379" userDrawn="1">
          <p15:clr>
            <a:srgbClr val="A4A3A4"/>
          </p15:clr>
        </p15:guide>
        <p15:guide id="6" pos="5790" userDrawn="1">
          <p15:clr>
            <a:srgbClr val="A4A3A4"/>
          </p15:clr>
        </p15:guide>
        <p15:guide id="7" pos="2819" userDrawn="1">
          <p15:clr>
            <a:srgbClr val="A4A3A4"/>
          </p15:clr>
        </p15:guide>
        <p15:guide id="8" pos="4588"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c Whitewood" initials="A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45B"/>
    <a:srgbClr val="084C86"/>
    <a:srgbClr val="990000"/>
    <a:srgbClr val="85D3EB"/>
    <a:srgbClr val="002060"/>
    <a:srgbClr val="7F7F7F"/>
    <a:srgbClr val="AFB2B9"/>
    <a:srgbClr val="E2ECF6"/>
    <a:srgbClr val="BCD4EA"/>
    <a:srgbClr val="D6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554DF-DC07-4042-A3C0-0C2152CA4512}" v="6" dt="2019-04-17T03:58:58.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62" autoAdjust="0"/>
    <p:restoredTop sz="96287" autoAdjust="0"/>
  </p:normalViewPr>
  <p:slideViewPr>
    <p:cSldViewPr snapToGrid="0">
      <p:cViewPr>
        <p:scale>
          <a:sx n="100" d="100"/>
          <a:sy n="100" d="100"/>
        </p:scale>
        <p:origin x="856" y="152"/>
      </p:cViewPr>
      <p:guideLst>
        <p:guide orient="horz" pos="2160"/>
        <p:guide orient="horz" pos="640"/>
        <p:guide pos="301"/>
        <p:guide pos="7129"/>
        <p:guide pos="7379"/>
        <p:guide pos="5790"/>
        <p:guide pos="2819"/>
        <p:guide pos="458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3" d="100"/>
          <a:sy n="83" d="100"/>
        </p:scale>
        <p:origin x="3816" y="90"/>
      </p:cViewPr>
      <p:guideLst>
        <p:guide orient="horz" pos="3128"/>
        <p:guide pos="2141"/>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microsoft.com/office/2016/11/relationships/changesInfo" Target="changesInfos/changesInfo1.xml"/><Relationship Id="rId51" Type="http://schemas.microsoft.com/office/2015/10/relationships/revisionInfo" Target="revisionInfo.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c Whitewood" userId="bda448ac-572a-4257-a5e9-cbcb5ded4657" providerId="ADAL" clId="{E4E2D75C-C532-4D6D-B195-9A8CB7EB2F0C}"/>
    <pc:docChg chg="modSld">
      <pc:chgData name="Aric Whitewood" userId="bda448ac-572a-4257-a5e9-cbcb5ded4657" providerId="ADAL" clId="{E4E2D75C-C532-4D6D-B195-9A8CB7EB2F0C}" dt="2019-03-13T16:40:52.938" v="15" actId="14100"/>
      <pc:docMkLst>
        <pc:docMk/>
      </pc:docMkLst>
      <pc:sldChg chg="modSp">
        <pc:chgData name="Aric Whitewood" userId="bda448ac-572a-4257-a5e9-cbcb5ded4657" providerId="ADAL" clId="{E4E2D75C-C532-4D6D-B195-9A8CB7EB2F0C}" dt="2019-03-13T16:39:38.998" v="3" actId="14100"/>
        <pc:sldMkLst>
          <pc:docMk/>
          <pc:sldMk cId="0" sldId="280"/>
        </pc:sldMkLst>
        <pc:spChg chg="mod">
          <ac:chgData name="Aric Whitewood" userId="bda448ac-572a-4257-a5e9-cbcb5ded4657" providerId="ADAL" clId="{E4E2D75C-C532-4D6D-B195-9A8CB7EB2F0C}" dt="2019-03-13T16:39:38.998" v="3" actId="14100"/>
          <ac:spMkLst>
            <pc:docMk/>
            <pc:sldMk cId="0" sldId="280"/>
            <ac:spMk id="4" creationId="{942ECE47-AADC-4EF7-8654-757E89556B65}"/>
          </ac:spMkLst>
        </pc:spChg>
      </pc:sldChg>
      <pc:sldChg chg="modSp">
        <pc:chgData name="Aric Whitewood" userId="bda448ac-572a-4257-a5e9-cbcb5ded4657" providerId="ADAL" clId="{E4E2D75C-C532-4D6D-B195-9A8CB7EB2F0C}" dt="2019-03-13T16:39:52.410" v="5" actId="14100"/>
        <pc:sldMkLst>
          <pc:docMk/>
          <pc:sldMk cId="2922868703" sldId="962"/>
        </pc:sldMkLst>
        <pc:picChg chg="mod">
          <ac:chgData name="Aric Whitewood" userId="bda448ac-572a-4257-a5e9-cbcb5ded4657" providerId="ADAL" clId="{E4E2D75C-C532-4D6D-B195-9A8CB7EB2F0C}" dt="2019-03-13T16:39:52.410" v="5" actId="14100"/>
          <ac:picMkLst>
            <pc:docMk/>
            <pc:sldMk cId="2922868703" sldId="962"/>
            <ac:picMk id="11" creationId="{C1FA87DC-71EF-4F95-9AFE-D5737B78BAE2}"/>
          </ac:picMkLst>
        </pc:picChg>
      </pc:sldChg>
      <pc:sldChg chg="modSp">
        <pc:chgData name="Aric Whitewood" userId="bda448ac-572a-4257-a5e9-cbcb5ded4657" providerId="ADAL" clId="{E4E2D75C-C532-4D6D-B195-9A8CB7EB2F0C}" dt="2019-03-13T16:40:31.177" v="11" actId="14100"/>
        <pc:sldMkLst>
          <pc:docMk/>
          <pc:sldMk cId="1028055107" sldId="964"/>
        </pc:sldMkLst>
        <pc:picChg chg="mod">
          <ac:chgData name="Aric Whitewood" userId="bda448ac-572a-4257-a5e9-cbcb5ded4657" providerId="ADAL" clId="{E4E2D75C-C532-4D6D-B195-9A8CB7EB2F0C}" dt="2019-03-13T16:40:31.177" v="11" actId="14100"/>
          <ac:picMkLst>
            <pc:docMk/>
            <pc:sldMk cId="1028055107" sldId="964"/>
            <ac:picMk id="10" creationId="{3815A4A3-7E7A-469D-A01C-6001B4D8B0E0}"/>
          </ac:picMkLst>
        </pc:picChg>
      </pc:sldChg>
      <pc:sldChg chg="modSp">
        <pc:chgData name="Aric Whitewood" userId="bda448ac-572a-4257-a5e9-cbcb5ded4657" providerId="ADAL" clId="{E4E2D75C-C532-4D6D-B195-9A8CB7EB2F0C}" dt="2019-03-13T16:40:12.274" v="7" actId="14100"/>
        <pc:sldMkLst>
          <pc:docMk/>
          <pc:sldMk cId="1320739968" sldId="972"/>
        </pc:sldMkLst>
        <pc:grpChg chg="mod">
          <ac:chgData name="Aric Whitewood" userId="bda448ac-572a-4257-a5e9-cbcb5ded4657" providerId="ADAL" clId="{E4E2D75C-C532-4D6D-B195-9A8CB7EB2F0C}" dt="2019-03-13T16:40:12.274" v="7" actId="14100"/>
          <ac:grpSpMkLst>
            <pc:docMk/>
            <pc:sldMk cId="1320739968" sldId="972"/>
            <ac:grpSpMk id="2" creationId="{8B4DA4E6-B545-4231-8E3E-4A15B67DD5A4}"/>
          </ac:grpSpMkLst>
        </pc:grpChg>
      </pc:sldChg>
      <pc:sldChg chg="modSp">
        <pc:chgData name="Aric Whitewood" userId="bda448ac-572a-4257-a5e9-cbcb5ded4657" providerId="ADAL" clId="{E4E2D75C-C532-4D6D-B195-9A8CB7EB2F0C}" dt="2019-03-13T16:40:40.470" v="13" actId="14100"/>
        <pc:sldMkLst>
          <pc:docMk/>
          <pc:sldMk cId="325956813" sldId="975"/>
        </pc:sldMkLst>
        <pc:picChg chg="mod">
          <ac:chgData name="Aric Whitewood" userId="bda448ac-572a-4257-a5e9-cbcb5ded4657" providerId="ADAL" clId="{E4E2D75C-C532-4D6D-B195-9A8CB7EB2F0C}" dt="2019-03-13T16:40:40.470" v="13" actId="14100"/>
          <ac:picMkLst>
            <pc:docMk/>
            <pc:sldMk cId="325956813" sldId="975"/>
            <ac:picMk id="9" creationId="{1ECB13E9-30A1-4192-A782-DD603BC75EA9}"/>
          </ac:picMkLst>
        </pc:picChg>
      </pc:sldChg>
      <pc:sldChg chg="modSp">
        <pc:chgData name="Aric Whitewood" userId="bda448ac-572a-4257-a5e9-cbcb5ded4657" providerId="ADAL" clId="{E4E2D75C-C532-4D6D-B195-9A8CB7EB2F0C}" dt="2019-03-13T16:40:52.938" v="15" actId="14100"/>
        <pc:sldMkLst>
          <pc:docMk/>
          <pc:sldMk cId="2931516155" sldId="979"/>
        </pc:sldMkLst>
        <pc:picChg chg="mod">
          <ac:chgData name="Aric Whitewood" userId="bda448ac-572a-4257-a5e9-cbcb5ded4657" providerId="ADAL" clId="{E4E2D75C-C532-4D6D-B195-9A8CB7EB2F0C}" dt="2019-03-13T16:40:52.938" v="15" actId="14100"/>
          <ac:picMkLst>
            <pc:docMk/>
            <pc:sldMk cId="2931516155" sldId="979"/>
            <ac:picMk id="7" creationId="{149C690F-9859-4E67-A0C8-DD90C15BD5D2}"/>
          </ac:picMkLst>
        </pc:picChg>
      </pc:sldChg>
      <pc:sldChg chg="modSp">
        <pc:chgData name="Aric Whitewood" userId="bda448ac-572a-4257-a5e9-cbcb5ded4657" providerId="ADAL" clId="{E4E2D75C-C532-4D6D-B195-9A8CB7EB2F0C}" dt="2019-03-13T16:40:22.003" v="9" actId="14100"/>
        <pc:sldMkLst>
          <pc:docMk/>
          <pc:sldMk cId="396695090" sldId="1003"/>
        </pc:sldMkLst>
        <pc:spChg chg="mod">
          <ac:chgData name="Aric Whitewood" userId="bda448ac-572a-4257-a5e9-cbcb5ded4657" providerId="ADAL" clId="{E4E2D75C-C532-4D6D-B195-9A8CB7EB2F0C}" dt="2019-03-13T16:40:22.003" v="9" actId="14100"/>
          <ac:spMkLst>
            <pc:docMk/>
            <pc:sldMk cId="396695090" sldId="1003"/>
            <ac:spMk id="4" creationId="{942ECE47-AADC-4EF7-8654-757E89556B65}"/>
          </ac:spMkLst>
        </pc:spChg>
      </pc:sldChg>
    </pc:docChg>
  </pc:docChgLst>
  <pc:docChgLst>
    <pc:chgData name="Aric Whitewood" userId="bda448ac-572a-4257-a5e9-cbcb5ded4657" providerId="ADAL" clId="{179554DF-DC07-4042-A3C0-0C2152CA4512}"/>
    <pc:docChg chg="modSld">
      <pc:chgData name="Aric Whitewood" userId="bda448ac-572a-4257-a5e9-cbcb5ded4657" providerId="ADAL" clId="{179554DF-DC07-4042-A3C0-0C2152CA4512}" dt="2019-04-17T03:58:58.113" v="5" actId="1076"/>
      <pc:docMkLst>
        <pc:docMk/>
      </pc:docMkLst>
      <pc:sldChg chg="addSp modSp">
        <pc:chgData name="Aric Whitewood" userId="bda448ac-572a-4257-a5e9-cbcb5ded4657" providerId="ADAL" clId="{179554DF-DC07-4042-A3C0-0C2152CA4512}" dt="2019-04-17T03:58:58.113" v="5" actId="1076"/>
        <pc:sldMkLst>
          <pc:docMk/>
          <pc:sldMk cId="1657388047" sldId="1011"/>
        </pc:sldMkLst>
        <pc:picChg chg="add mod">
          <ac:chgData name="Aric Whitewood" userId="bda448ac-572a-4257-a5e9-cbcb5ded4657" providerId="ADAL" clId="{179554DF-DC07-4042-A3C0-0C2152CA4512}" dt="2019-04-17T03:58:17.853" v="2" actId="1076"/>
          <ac:picMkLst>
            <pc:docMk/>
            <pc:sldMk cId="1657388047" sldId="1011"/>
            <ac:picMk id="2" creationId="{E8ED8E4F-F1EA-43FB-A15B-C0F7E5E22568}"/>
          </ac:picMkLst>
        </pc:picChg>
        <pc:picChg chg="add mod">
          <ac:chgData name="Aric Whitewood" userId="bda448ac-572a-4257-a5e9-cbcb5ded4657" providerId="ADAL" clId="{179554DF-DC07-4042-A3C0-0C2152CA4512}" dt="2019-04-17T03:58:58.113" v="5" actId="1076"/>
          <ac:picMkLst>
            <pc:docMk/>
            <pc:sldMk cId="1657388047" sldId="1011"/>
            <ac:picMk id="3" creationId="{5CA1D4A1-4061-4B46-AE26-0B30313AC9D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C751DB-90A8-474F-85BE-61D93C847586}"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EE678EA7-3A6E-4132-A91D-7BA618890F33}">
      <dgm:prSet phldrT="[Text]" custT="1"/>
      <dgm:spPr>
        <a:solidFill>
          <a:schemeClr val="bg1">
            <a:lumMod val="50000"/>
          </a:schemeClr>
        </a:solidFill>
        <a:ln>
          <a:noFill/>
        </a:ln>
        <a:effectLst>
          <a:outerShdw blurRad="50800" dist="38100" dir="2700000" algn="tl" rotWithShape="0">
            <a:prstClr val="black">
              <a:alpha val="40000"/>
            </a:prstClr>
          </a:outerShdw>
        </a:effectLst>
      </dgm:spPr>
      <dgm:t>
        <a:bodyPr/>
        <a:lstStyle/>
        <a:p>
          <a:r>
            <a:rPr lang="en-US" sz="1600" dirty="0"/>
            <a:t>Curated Data</a:t>
          </a:r>
        </a:p>
      </dgm:t>
    </dgm:pt>
    <dgm:pt modelId="{B41072F2-79E4-4CCE-8BD3-0A0818310487}" type="parTrans" cxnId="{959EA388-8D45-4487-B895-1E3220AB04F5}">
      <dgm:prSet/>
      <dgm:spPr/>
      <dgm:t>
        <a:bodyPr/>
        <a:lstStyle/>
        <a:p>
          <a:endParaRPr lang="en-US"/>
        </a:p>
      </dgm:t>
    </dgm:pt>
    <dgm:pt modelId="{48173C48-63B2-4FF8-B702-6D628B253F9A}" type="sibTrans" cxnId="{959EA388-8D45-4487-B895-1E3220AB04F5}">
      <dgm:prSet/>
      <dgm:spPr/>
      <dgm:t>
        <a:bodyPr/>
        <a:lstStyle/>
        <a:p>
          <a:endParaRPr lang="en-US"/>
        </a:p>
      </dgm:t>
    </dgm:pt>
    <dgm:pt modelId="{A6EDD1C2-8156-482C-BCFA-E1BB5DE52F66}">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US" sz="1600" dirty="0"/>
            <a:t>Preprocessing</a:t>
          </a:r>
          <a:endParaRPr lang="en-US" sz="2000" dirty="0"/>
        </a:p>
      </dgm:t>
    </dgm:pt>
    <dgm:pt modelId="{FE2CCF88-216A-4563-9F55-F2DE6653B44B}" type="parTrans" cxnId="{A5BA9CDA-7CC0-47C7-8BD2-A0D4438B3522}">
      <dgm:prSet/>
      <dgm:spPr/>
      <dgm:t>
        <a:bodyPr/>
        <a:lstStyle/>
        <a:p>
          <a:endParaRPr lang="en-US"/>
        </a:p>
      </dgm:t>
    </dgm:pt>
    <dgm:pt modelId="{FB0B3BC5-A3D1-448B-8B8F-D3CC11E93AD3}" type="sibTrans" cxnId="{A5BA9CDA-7CC0-47C7-8BD2-A0D4438B3522}">
      <dgm:prSet/>
      <dgm:spPr/>
      <dgm:t>
        <a:bodyPr/>
        <a:lstStyle/>
        <a:p>
          <a:endParaRPr lang="en-US"/>
        </a:p>
      </dgm:t>
    </dgm:pt>
    <dgm:pt modelId="{990024E2-04FF-4F4E-A6BB-314DF6120E34}">
      <dgm:prSet phldrT="[Text]"/>
      <dgm:spPr>
        <a:solidFill>
          <a:schemeClr val="accent1">
            <a:lumMod val="60000"/>
            <a:lumOff val="40000"/>
          </a:schemeClr>
        </a:solidFill>
        <a:ln>
          <a:noFill/>
        </a:ln>
        <a:effectLst>
          <a:outerShdw blurRad="50800" dist="38100" dir="2700000" algn="tl" rotWithShape="0">
            <a:prstClr val="black">
              <a:alpha val="40000"/>
            </a:prstClr>
          </a:outerShdw>
        </a:effectLst>
      </dgm:spPr>
      <dgm:t>
        <a:bodyPr/>
        <a:lstStyle/>
        <a:p>
          <a:r>
            <a:rPr lang="en-US" dirty="0"/>
            <a:t>Systematic Strategies</a:t>
          </a:r>
        </a:p>
      </dgm:t>
    </dgm:pt>
    <dgm:pt modelId="{069B60C8-2474-496C-AC5F-DAD506F1E330}" type="parTrans" cxnId="{44F955CF-8845-4817-B9C8-830FE4192910}">
      <dgm:prSet/>
      <dgm:spPr/>
      <dgm:t>
        <a:bodyPr/>
        <a:lstStyle/>
        <a:p>
          <a:endParaRPr lang="en-US"/>
        </a:p>
      </dgm:t>
    </dgm:pt>
    <dgm:pt modelId="{5DB2CD19-9640-401F-9E37-994FA41AD3FD}" type="sibTrans" cxnId="{44F955CF-8845-4817-B9C8-830FE4192910}">
      <dgm:prSet/>
      <dgm:spPr/>
      <dgm:t>
        <a:bodyPr/>
        <a:lstStyle/>
        <a:p>
          <a:endParaRPr lang="en-US"/>
        </a:p>
      </dgm:t>
    </dgm:pt>
    <dgm:pt modelId="{B5A7FEDB-27D3-44C6-8F74-F14478FE48AF}">
      <dgm:prSet phldrT="[Text]"/>
      <dgm:spPr>
        <a:solidFill>
          <a:schemeClr val="accent1">
            <a:lumMod val="60000"/>
            <a:lumOff val="40000"/>
          </a:schemeClr>
        </a:solidFill>
        <a:ln>
          <a:noFill/>
        </a:ln>
        <a:effectLst>
          <a:outerShdw blurRad="50800" dist="38100" dir="2700000" algn="tl" rotWithShape="0">
            <a:prstClr val="black">
              <a:alpha val="40000"/>
            </a:prstClr>
          </a:outerShdw>
        </a:effectLst>
      </dgm:spPr>
      <dgm:t>
        <a:bodyPr/>
        <a:lstStyle/>
        <a:p>
          <a:r>
            <a:rPr lang="en-US" dirty="0"/>
            <a:t>Long Only</a:t>
          </a:r>
        </a:p>
      </dgm:t>
    </dgm:pt>
    <dgm:pt modelId="{7F1F4041-66C9-4C07-BE34-00394DC1FDBC}" type="parTrans" cxnId="{4CCB7078-F134-45F5-88A6-AB8EC6159B76}">
      <dgm:prSet/>
      <dgm:spPr/>
      <dgm:t>
        <a:bodyPr/>
        <a:lstStyle/>
        <a:p>
          <a:endParaRPr lang="en-US"/>
        </a:p>
      </dgm:t>
    </dgm:pt>
    <dgm:pt modelId="{B1EF107F-81AD-47B2-AD4C-FB5714480497}" type="sibTrans" cxnId="{4CCB7078-F134-45F5-88A6-AB8EC6159B76}">
      <dgm:prSet/>
      <dgm:spPr/>
      <dgm:t>
        <a:bodyPr/>
        <a:lstStyle/>
        <a:p>
          <a:endParaRPr lang="en-US"/>
        </a:p>
      </dgm:t>
    </dgm:pt>
    <dgm:pt modelId="{18FF25AE-1F0F-4A11-BEBB-E4A2BCF6B441}">
      <dgm:prSet phldrT="[Text]"/>
      <dgm:spPr>
        <a:solidFill>
          <a:schemeClr val="accent1">
            <a:lumMod val="60000"/>
            <a:lumOff val="40000"/>
          </a:schemeClr>
        </a:solidFill>
        <a:ln>
          <a:noFill/>
        </a:ln>
        <a:effectLst>
          <a:outerShdw blurRad="50800" dist="38100" dir="2700000" algn="tl" rotWithShape="0">
            <a:prstClr val="black">
              <a:alpha val="40000"/>
            </a:prstClr>
          </a:outerShdw>
        </a:effectLst>
      </dgm:spPr>
      <dgm:t>
        <a:bodyPr/>
        <a:lstStyle/>
        <a:p>
          <a:r>
            <a:rPr lang="en-US" dirty="0"/>
            <a:t>Long Short</a:t>
          </a:r>
        </a:p>
      </dgm:t>
    </dgm:pt>
    <dgm:pt modelId="{01669788-8B17-4DB1-B70B-DCF7805E2AD1}" type="parTrans" cxnId="{433AF149-6ED7-48F9-96F1-5549BF14BEA8}">
      <dgm:prSet/>
      <dgm:spPr/>
      <dgm:t>
        <a:bodyPr/>
        <a:lstStyle/>
        <a:p>
          <a:endParaRPr lang="en-US"/>
        </a:p>
      </dgm:t>
    </dgm:pt>
    <dgm:pt modelId="{DCFEDC4F-A2CD-4D4C-8EF8-AC208672C1FE}" type="sibTrans" cxnId="{433AF149-6ED7-48F9-96F1-5549BF14BEA8}">
      <dgm:prSet/>
      <dgm:spPr/>
      <dgm:t>
        <a:bodyPr/>
        <a:lstStyle/>
        <a:p>
          <a:endParaRPr lang="en-US"/>
        </a:p>
      </dgm:t>
    </dgm:pt>
    <dgm:pt modelId="{D3D3D8C8-F0BE-4993-8F86-1520C4838579}">
      <dgm:prSet phldrT="[Text]"/>
      <dgm:spPr>
        <a:solidFill>
          <a:schemeClr val="bg1">
            <a:lumMod val="50000"/>
          </a:schemeClr>
        </a:solidFill>
        <a:ln>
          <a:noFill/>
        </a:ln>
        <a:effectLst>
          <a:outerShdw blurRad="50800" dist="38100" dir="2700000" algn="tl" rotWithShape="0">
            <a:prstClr val="black">
              <a:alpha val="40000"/>
            </a:prstClr>
          </a:outerShdw>
        </a:effectLst>
      </dgm:spPr>
      <dgm:t>
        <a:bodyPr/>
        <a:lstStyle/>
        <a:p>
          <a:r>
            <a:rPr lang="en-US" dirty="0"/>
            <a:t>Other e.g. Custom</a:t>
          </a:r>
        </a:p>
      </dgm:t>
    </dgm:pt>
    <dgm:pt modelId="{4FA0AD2D-A1C1-42FE-BC7A-345DD0FD05AB}" type="parTrans" cxnId="{09D075BF-13F9-4CFA-A9D2-42DCD76AE94B}">
      <dgm:prSet/>
      <dgm:spPr/>
      <dgm:t>
        <a:bodyPr/>
        <a:lstStyle/>
        <a:p>
          <a:endParaRPr lang="en-US"/>
        </a:p>
      </dgm:t>
    </dgm:pt>
    <dgm:pt modelId="{10E56412-596D-43DB-93EB-104DD443838C}" type="sibTrans" cxnId="{09D075BF-13F9-4CFA-A9D2-42DCD76AE94B}">
      <dgm:prSet/>
      <dgm:spPr/>
      <dgm:t>
        <a:bodyPr/>
        <a:lstStyle/>
        <a:p>
          <a:endParaRPr lang="en-US"/>
        </a:p>
      </dgm:t>
    </dgm:pt>
    <dgm:pt modelId="{3A855759-8C94-4110-BA72-3B671DD4FC7D}">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US" sz="1600" dirty="0"/>
            <a:t>Ensemble Learning</a:t>
          </a:r>
        </a:p>
        <a:p>
          <a:r>
            <a:rPr lang="en-US" sz="1200" dirty="0"/>
            <a:t>Diversity of models</a:t>
          </a:r>
        </a:p>
      </dgm:t>
    </dgm:pt>
    <dgm:pt modelId="{22CA7E08-791E-41E0-A2CF-71D9772E7ECB}" type="parTrans" cxnId="{00B885BD-2E0A-4142-8AEF-03A6F527E959}">
      <dgm:prSet/>
      <dgm:spPr/>
      <dgm:t>
        <a:bodyPr/>
        <a:lstStyle/>
        <a:p>
          <a:endParaRPr lang="en-US"/>
        </a:p>
      </dgm:t>
    </dgm:pt>
    <dgm:pt modelId="{1EDCB519-B2E2-48B2-8467-276C46197D76}" type="sibTrans" cxnId="{00B885BD-2E0A-4142-8AEF-03A6F527E959}">
      <dgm:prSet/>
      <dgm:spPr/>
      <dgm:t>
        <a:bodyPr/>
        <a:lstStyle/>
        <a:p>
          <a:endParaRPr lang="en-US"/>
        </a:p>
      </dgm:t>
    </dgm:pt>
    <dgm:pt modelId="{FE4B3D8B-2442-496E-B800-8C06117D65D8}">
      <dgm:prSet phldrT="[Text]" custT="1"/>
      <dgm:spPr>
        <a:solidFill>
          <a:schemeClr val="accent1"/>
        </a:solidFill>
        <a:ln>
          <a:noFill/>
        </a:ln>
        <a:effectLst>
          <a:outerShdw blurRad="50800" dist="38100" dir="2700000" algn="tl" rotWithShape="0">
            <a:prstClr val="black">
              <a:alpha val="40000"/>
            </a:prstClr>
          </a:outerShdw>
        </a:effectLst>
      </dgm:spPr>
      <dgm:t>
        <a:bodyPr/>
        <a:lstStyle/>
        <a:p>
          <a:pPr algn="ctr"/>
          <a:r>
            <a:rPr lang="en-US" sz="1600" dirty="0"/>
            <a:t>Probabilistic Predictions</a:t>
          </a:r>
        </a:p>
        <a:p>
          <a:pPr algn="ctr"/>
          <a:r>
            <a:rPr lang="en-US" sz="1200" dirty="0"/>
            <a:t>One week to one month time frame</a:t>
          </a:r>
        </a:p>
      </dgm:t>
    </dgm:pt>
    <dgm:pt modelId="{F46328F0-4370-4C7E-85C3-902BAB9DB58E}" type="parTrans" cxnId="{8A19DE4E-4377-4F15-B603-7763A802D9E2}">
      <dgm:prSet/>
      <dgm:spPr/>
      <dgm:t>
        <a:bodyPr/>
        <a:lstStyle/>
        <a:p>
          <a:endParaRPr lang="en-US"/>
        </a:p>
      </dgm:t>
    </dgm:pt>
    <dgm:pt modelId="{92D62986-5CE4-4F49-AA11-A21576DC053F}" type="sibTrans" cxnId="{8A19DE4E-4377-4F15-B603-7763A802D9E2}">
      <dgm:prSet/>
      <dgm:spPr/>
      <dgm:t>
        <a:bodyPr/>
        <a:lstStyle/>
        <a:p>
          <a:endParaRPr lang="en-US"/>
        </a:p>
      </dgm:t>
    </dgm:pt>
    <dgm:pt modelId="{A2DFDBA3-5EFB-40AE-875C-938B61DD089C}">
      <dgm:prSet phldrT="[Text]"/>
      <dgm:spPr>
        <a:solidFill>
          <a:schemeClr val="accent1">
            <a:lumMod val="40000"/>
            <a:lumOff val="60000"/>
          </a:schemeClr>
        </a:solidFill>
        <a:ln>
          <a:noFill/>
        </a:ln>
        <a:effectLst>
          <a:outerShdw blurRad="50800" dist="38100" dir="2700000" algn="tl" rotWithShape="0">
            <a:prstClr val="black">
              <a:alpha val="40000"/>
            </a:prstClr>
          </a:outerShdw>
        </a:effectLst>
      </dgm:spPr>
      <dgm:t>
        <a:bodyPr/>
        <a:lstStyle/>
        <a:p>
          <a:r>
            <a:rPr lang="en-US" dirty="0"/>
            <a:t>Discretionary Investing</a:t>
          </a:r>
        </a:p>
      </dgm:t>
    </dgm:pt>
    <dgm:pt modelId="{014A3455-E7E4-48AF-8578-FE2FC1C80BDE}" type="sibTrans" cxnId="{A7A21DFE-9C5A-4B83-B970-5EF5D9FDF292}">
      <dgm:prSet/>
      <dgm:spPr/>
      <dgm:t>
        <a:bodyPr/>
        <a:lstStyle/>
        <a:p>
          <a:endParaRPr lang="en-US"/>
        </a:p>
      </dgm:t>
    </dgm:pt>
    <dgm:pt modelId="{7AB987AA-C393-40D5-9BBD-1FAB5B379307}" type="parTrans" cxnId="{A7A21DFE-9C5A-4B83-B970-5EF5D9FDF292}">
      <dgm:prSet/>
      <dgm:spPr/>
      <dgm:t>
        <a:bodyPr/>
        <a:lstStyle/>
        <a:p>
          <a:endParaRPr lang="en-US"/>
        </a:p>
      </dgm:t>
    </dgm:pt>
    <dgm:pt modelId="{79239F68-2A78-446C-8B5B-4C5CA181EC90}" type="pres">
      <dgm:prSet presAssocID="{44C751DB-90A8-474F-85BE-61D93C847586}" presName="Name0" presStyleCnt="0">
        <dgm:presLayoutVars>
          <dgm:chPref val="1"/>
          <dgm:dir/>
          <dgm:animOne val="branch"/>
          <dgm:animLvl val="lvl"/>
          <dgm:resizeHandles/>
        </dgm:presLayoutVars>
      </dgm:prSet>
      <dgm:spPr/>
      <dgm:t>
        <a:bodyPr/>
        <a:lstStyle/>
        <a:p>
          <a:endParaRPr lang="en-US"/>
        </a:p>
      </dgm:t>
    </dgm:pt>
    <dgm:pt modelId="{F2FCC5BF-E5BE-4D42-9858-95181D41AD26}" type="pres">
      <dgm:prSet presAssocID="{EE678EA7-3A6E-4132-A91D-7BA618890F33}" presName="vertOne" presStyleCnt="0"/>
      <dgm:spPr/>
    </dgm:pt>
    <dgm:pt modelId="{B064AA9E-8CAC-4112-B282-9F79DDA1C3F9}" type="pres">
      <dgm:prSet presAssocID="{EE678EA7-3A6E-4132-A91D-7BA618890F33}" presName="txOne" presStyleLbl="node0" presStyleIdx="0" presStyleCnt="1" custLinFactNeighborX="69" custLinFactNeighborY="22710">
        <dgm:presLayoutVars>
          <dgm:chPref val="3"/>
        </dgm:presLayoutVars>
      </dgm:prSet>
      <dgm:spPr/>
      <dgm:t>
        <a:bodyPr/>
        <a:lstStyle/>
        <a:p>
          <a:endParaRPr lang="en-US"/>
        </a:p>
      </dgm:t>
    </dgm:pt>
    <dgm:pt modelId="{5F729120-29B4-4B82-8135-7EBB6BB211BA}" type="pres">
      <dgm:prSet presAssocID="{EE678EA7-3A6E-4132-A91D-7BA618890F33}" presName="parTransOne" presStyleCnt="0"/>
      <dgm:spPr/>
    </dgm:pt>
    <dgm:pt modelId="{3C3C1CA0-D2E7-48AC-A2D6-EFA924156D7D}" type="pres">
      <dgm:prSet presAssocID="{EE678EA7-3A6E-4132-A91D-7BA618890F33}" presName="horzOne" presStyleCnt="0"/>
      <dgm:spPr/>
    </dgm:pt>
    <dgm:pt modelId="{5DB3F833-A710-47F7-9505-1B6F7950510C}" type="pres">
      <dgm:prSet presAssocID="{A6EDD1C2-8156-482C-BCFA-E1BB5DE52F66}" presName="vertTwo" presStyleCnt="0"/>
      <dgm:spPr/>
    </dgm:pt>
    <dgm:pt modelId="{97BA60F0-3170-432E-9638-BF830B2964CD}" type="pres">
      <dgm:prSet presAssocID="{A6EDD1C2-8156-482C-BCFA-E1BB5DE52F66}" presName="txTwo" presStyleLbl="node2" presStyleIdx="0" presStyleCnt="1">
        <dgm:presLayoutVars>
          <dgm:chPref val="3"/>
        </dgm:presLayoutVars>
      </dgm:prSet>
      <dgm:spPr/>
      <dgm:t>
        <a:bodyPr/>
        <a:lstStyle/>
        <a:p>
          <a:endParaRPr lang="en-US"/>
        </a:p>
      </dgm:t>
    </dgm:pt>
    <dgm:pt modelId="{5EBF0B4F-738F-4F59-9FFC-55F7BED22BCC}" type="pres">
      <dgm:prSet presAssocID="{A6EDD1C2-8156-482C-BCFA-E1BB5DE52F66}" presName="parTransTwo" presStyleCnt="0"/>
      <dgm:spPr/>
    </dgm:pt>
    <dgm:pt modelId="{98223984-B4A3-447C-9F56-678CF44D81A5}" type="pres">
      <dgm:prSet presAssocID="{A6EDD1C2-8156-482C-BCFA-E1BB5DE52F66}" presName="horzTwo" presStyleCnt="0"/>
      <dgm:spPr/>
    </dgm:pt>
    <dgm:pt modelId="{63B72815-546F-4CF2-AF8E-4C18000D2174}" type="pres">
      <dgm:prSet presAssocID="{3A855759-8C94-4110-BA72-3B671DD4FC7D}" presName="vertThree" presStyleCnt="0"/>
      <dgm:spPr/>
    </dgm:pt>
    <dgm:pt modelId="{DCB5E66C-11A8-4B6A-94E8-7C9218180BA9}" type="pres">
      <dgm:prSet presAssocID="{3A855759-8C94-4110-BA72-3B671DD4FC7D}" presName="txThree" presStyleLbl="node3" presStyleIdx="0" presStyleCnt="1">
        <dgm:presLayoutVars>
          <dgm:chPref val="3"/>
        </dgm:presLayoutVars>
      </dgm:prSet>
      <dgm:spPr/>
      <dgm:t>
        <a:bodyPr/>
        <a:lstStyle/>
        <a:p>
          <a:endParaRPr lang="en-US"/>
        </a:p>
      </dgm:t>
    </dgm:pt>
    <dgm:pt modelId="{338BADCB-F525-4034-A1EA-7C972D10D09A}" type="pres">
      <dgm:prSet presAssocID="{3A855759-8C94-4110-BA72-3B671DD4FC7D}" presName="parTransThree" presStyleCnt="0"/>
      <dgm:spPr/>
    </dgm:pt>
    <dgm:pt modelId="{D9DB2DD3-2E60-446D-88C8-8AE2ACABD98D}" type="pres">
      <dgm:prSet presAssocID="{3A855759-8C94-4110-BA72-3B671DD4FC7D}" presName="horzThree" presStyleCnt="0"/>
      <dgm:spPr/>
    </dgm:pt>
    <dgm:pt modelId="{49DAC6D9-6D23-4F5B-BE54-A2518EA04F10}" type="pres">
      <dgm:prSet presAssocID="{FE4B3D8B-2442-496E-B800-8C06117D65D8}" presName="vertFour" presStyleCnt="0">
        <dgm:presLayoutVars>
          <dgm:chPref val="3"/>
        </dgm:presLayoutVars>
      </dgm:prSet>
      <dgm:spPr/>
    </dgm:pt>
    <dgm:pt modelId="{D55BAAB7-C832-4750-ABCB-A316CEC5BF2F}" type="pres">
      <dgm:prSet presAssocID="{FE4B3D8B-2442-496E-B800-8C06117D65D8}" presName="txFour" presStyleLbl="node4" presStyleIdx="0" presStyleCnt="6" custLinFactNeighborX="667" custLinFactNeighborY="-3396">
        <dgm:presLayoutVars>
          <dgm:chPref val="3"/>
        </dgm:presLayoutVars>
      </dgm:prSet>
      <dgm:spPr/>
      <dgm:t>
        <a:bodyPr/>
        <a:lstStyle/>
        <a:p>
          <a:endParaRPr lang="en-US"/>
        </a:p>
      </dgm:t>
    </dgm:pt>
    <dgm:pt modelId="{092EAFA8-BE0B-4E27-AE29-9EE93642F6A4}" type="pres">
      <dgm:prSet presAssocID="{FE4B3D8B-2442-496E-B800-8C06117D65D8}" presName="parTransFour" presStyleCnt="0"/>
      <dgm:spPr/>
    </dgm:pt>
    <dgm:pt modelId="{5836091D-C1F4-473F-95A9-B91CE67CACED}" type="pres">
      <dgm:prSet presAssocID="{FE4B3D8B-2442-496E-B800-8C06117D65D8}" presName="horzFour" presStyleCnt="0"/>
      <dgm:spPr/>
    </dgm:pt>
    <dgm:pt modelId="{DCC46FCE-55BB-4E64-B356-255B75C9E599}" type="pres">
      <dgm:prSet presAssocID="{A2DFDBA3-5EFB-40AE-875C-938B61DD089C}" presName="vertFour" presStyleCnt="0">
        <dgm:presLayoutVars>
          <dgm:chPref val="3"/>
        </dgm:presLayoutVars>
      </dgm:prSet>
      <dgm:spPr/>
    </dgm:pt>
    <dgm:pt modelId="{07A9BED5-0ABE-4BC0-9F52-A15403353BB4}" type="pres">
      <dgm:prSet presAssocID="{A2DFDBA3-5EFB-40AE-875C-938B61DD089C}" presName="txFour" presStyleLbl="node4" presStyleIdx="1" presStyleCnt="6">
        <dgm:presLayoutVars>
          <dgm:chPref val="3"/>
        </dgm:presLayoutVars>
      </dgm:prSet>
      <dgm:spPr/>
      <dgm:t>
        <a:bodyPr/>
        <a:lstStyle/>
        <a:p>
          <a:endParaRPr lang="en-US"/>
        </a:p>
      </dgm:t>
    </dgm:pt>
    <dgm:pt modelId="{9D4DE431-CA24-49B1-99D9-6EA9160661E9}" type="pres">
      <dgm:prSet presAssocID="{A2DFDBA3-5EFB-40AE-875C-938B61DD089C}" presName="horzFour" presStyleCnt="0"/>
      <dgm:spPr/>
    </dgm:pt>
    <dgm:pt modelId="{2506CAF0-E3DA-4FAD-A0CD-3B12191E13F7}" type="pres">
      <dgm:prSet presAssocID="{014A3455-E7E4-48AF-8578-FE2FC1C80BDE}" presName="sibSpaceFour" presStyleCnt="0"/>
      <dgm:spPr/>
    </dgm:pt>
    <dgm:pt modelId="{9363E9B1-3D5F-43CC-967E-7409940C463C}" type="pres">
      <dgm:prSet presAssocID="{990024E2-04FF-4F4E-A6BB-314DF6120E34}" presName="vertFour" presStyleCnt="0">
        <dgm:presLayoutVars>
          <dgm:chPref val="3"/>
        </dgm:presLayoutVars>
      </dgm:prSet>
      <dgm:spPr/>
    </dgm:pt>
    <dgm:pt modelId="{12F7F62F-CC53-4842-A204-73D810F7D146}" type="pres">
      <dgm:prSet presAssocID="{990024E2-04FF-4F4E-A6BB-314DF6120E34}" presName="txFour" presStyleLbl="node4" presStyleIdx="2" presStyleCnt="6">
        <dgm:presLayoutVars>
          <dgm:chPref val="3"/>
        </dgm:presLayoutVars>
      </dgm:prSet>
      <dgm:spPr/>
      <dgm:t>
        <a:bodyPr/>
        <a:lstStyle/>
        <a:p>
          <a:endParaRPr lang="en-US"/>
        </a:p>
      </dgm:t>
    </dgm:pt>
    <dgm:pt modelId="{EFA55B6C-69FD-449E-A133-7074E69484F9}" type="pres">
      <dgm:prSet presAssocID="{990024E2-04FF-4F4E-A6BB-314DF6120E34}" presName="parTransFour" presStyleCnt="0"/>
      <dgm:spPr/>
    </dgm:pt>
    <dgm:pt modelId="{542DF501-BF17-4931-AA28-F6C367E29D9F}" type="pres">
      <dgm:prSet presAssocID="{990024E2-04FF-4F4E-A6BB-314DF6120E34}" presName="horzFour" presStyleCnt="0"/>
      <dgm:spPr/>
    </dgm:pt>
    <dgm:pt modelId="{8F31E4E3-D329-4AAF-A298-981870678BD5}" type="pres">
      <dgm:prSet presAssocID="{B5A7FEDB-27D3-44C6-8F74-F14478FE48AF}" presName="vertFour" presStyleCnt="0">
        <dgm:presLayoutVars>
          <dgm:chPref val="3"/>
        </dgm:presLayoutVars>
      </dgm:prSet>
      <dgm:spPr/>
    </dgm:pt>
    <dgm:pt modelId="{BF2E8AB1-6D52-4E3D-AE00-5C43438DCC03}" type="pres">
      <dgm:prSet presAssocID="{B5A7FEDB-27D3-44C6-8F74-F14478FE48AF}" presName="txFour" presStyleLbl="node4" presStyleIdx="3" presStyleCnt="6">
        <dgm:presLayoutVars>
          <dgm:chPref val="3"/>
        </dgm:presLayoutVars>
      </dgm:prSet>
      <dgm:spPr/>
      <dgm:t>
        <a:bodyPr/>
        <a:lstStyle/>
        <a:p>
          <a:endParaRPr lang="en-US"/>
        </a:p>
      </dgm:t>
    </dgm:pt>
    <dgm:pt modelId="{E5218112-A024-4DAF-B0F7-3E69B29EE59C}" type="pres">
      <dgm:prSet presAssocID="{B5A7FEDB-27D3-44C6-8F74-F14478FE48AF}" presName="horzFour" presStyleCnt="0"/>
      <dgm:spPr/>
    </dgm:pt>
    <dgm:pt modelId="{1DE2A794-0874-422D-BC49-A6006877E437}" type="pres">
      <dgm:prSet presAssocID="{B1EF107F-81AD-47B2-AD4C-FB5714480497}" presName="sibSpaceFour" presStyleCnt="0"/>
      <dgm:spPr/>
    </dgm:pt>
    <dgm:pt modelId="{0D93C897-7000-43D9-BA3B-C21C62434BC3}" type="pres">
      <dgm:prSet presAssocID="{18FF25AE-1F0F-4A11-BEBB-E4A2BCF6B441}" presName="vertFour" presStyleCnt="0">
        <dgm:presLayoutVars>
          <dgm:chPref val="3"/>
        </dgm:presLayoutVars>
      </dgm:prSet>
      <dgm:spPr/>
    </dgm:pt>
    <dgm:pt modelId="{298FE18F-5E27-4DC7-8A12-0EBEC4058A0C}" type="pres">
      <dgm:prSet presAssocID="{18FF25AE-1F0F-4A11-BEBB-E4A2BCF6B441}" presName="txFour" presStyleLbl="node4" presStyleIdx="4" presStyleCnt="6">
        <dgm:presLayoutVars>
          <dgm:chPref val="3"/>
        </dgm:presLayoutVars>
      </dgm:prSet>
      <dgm:spPr/>
      <dgm:t>
        <a:bodyPr/>
        <a:lstStyle/>
        <a:p>
          <a:endParaRPr lang="en-US"/>
        </a:p>
      </dgm:t>
    </dgm:pt>
    <dgm:pt modelId="{FBFB4FE9-57D3-45C4-8CBE-2A86D544981C}" type="pres">
      <dgm:prSet presAssocID="{18FF25AE-1F0F-4A11-BEBB-E4A2BCF6B441}" presName="horzFour" presStyleCnt="0"/>
      <dgm:spPr/>
    </dgm:pt>
    <dgm:pt modelId="{350ADAA2-4C36-42F6-8797-F7AB7E25E210}" type="pres">
      <dgm:prSet presAssocID="{DCFEDC4F-A2CD-4D4C-8EF8-AC208672C1FE}" presName="sibSpaceFour" presStyleCnt="0"/>
      <dgm:spPr/>
    </dgm:pt>
    <dgm:pt modelId="{93E01F23-B230-410B-89EA-4E796210142F}" type="pres">
      <dgm:prSet presAssocID="{D3D3D8C8-F0BE-4993-8F86-1520C4838579}" presName="vertFour" presStyleCnt="0">
        <dgm:presLayoutVars>
          <dgm:chPref val="3"/>
        </dgm:presLayoutVars>
      </dgm:prSet>
      <dgm:spPr/>
    </dgm:pt>
    <dgm:pt modelId="{492E6E31-EB37-444B-84ED-AAC4516EC35D}" type="pres">
      <dgm:prSet presAssocID="{D3D3D8C8-F0BE-4993-8F86-1520C4838579}" presName="txFour" presStyleLbl="node4" presStyleIdx="5" presStyleCnt="6">
        <dgm:presLayoutVars>
          <dgm:chPref val="3"/>
        </dgm:presLayoutVars>
      </dgm:prSet>
      <dgm:spPr/>
      <dgm:t>
        <a:bodyPr/>
        <a:lstStyle/>
        <a:p>
          <a:endParaRPr lang="en-US"/>
        </a:p>
      </dgm:t>
    </dgm:pt>
    <dgm:pt modelId="{3269A3AF-C6B6-421E-84CB-3AE1C69960BB}" type="pres">
      <dgm:prSet presAssocID="{D3D3D8C8-F0BE-4993-8F86-1520C4838579}" presName="horzFour" presStyleCnt="0"/>
      <dgm:spPr/>
    </dgm:pt>
  </dgm:ptLst>
  <dgm:cxnLst>
    <dgm:cxn modelId="{E6607980-4BAA-45B2-9D68-E2A0B52D894B}" type="presOf" srcId="{EE678EA7-3A6E-4132-A91D-7BA618890F33}" destId="{B064AA9E-8CAC-4112-B282-9F79DDA1C3F9}" srcOrd="0" destOrd="0" presId="urn:microsoft.com/office/officeart/2005/8/layout/architecture"/>
    <dgm:cxn modelId="{5BF7A3B4-BF22-4241-A4CF-104502DEB96A}" type="presOf" srcId="{44C751DB-90A8-474F-85BE-61D93C847586}" destId="{79239F68-2A78-446C-8B5B-4C5CA181EC90}" srcOrd="0" destOrd="0" presId="urn:microsoft.com/office/officeart/2005/8/layout/architecture"/>
    <dgm:cxn modelId="{959EA388-8D45-4487-B895-1E3220AB04F5}" srcId="{44C751DB-90A8-474F-85BE-61D93C847586}" destId="{EE678EA7-3A6E-4132-A91D-7BA618890F33}" srcOrd="0" destOrd="0" parTransId="{B41072F2-79E4-4CCE-8BD3-0A0818310487}" sibTransId="{48173C48-63B2-4FF8-B702-6D628B253F9A}"/>
    <dgm:cxn modelId="{8DA4BA5D-F4EE-4741-9128-01C8C9718931}" type="presOf" srcId="{D3D3D8C8-F0BE-4993-8F86-1520C4838579}" destId="{492E6E31-EB37-444B-84ED-AAC4516EC35D}" srcOrd="0" destOrd="0" presId="urn:microsoft.com/office/officeart/2005/8/layout/architecture"/>
    <dgm:cxn modelId="{433AF149-6ED7-48F9-96F1-5549BF14BEA8}" srcId="{990024E2-04FF-4F4E-A6BB-314DF6120E34}" destId="{18FF25AE-1F0F-4A11-BEBB-E4A2BCF6B441}" srcOrd="1" destOrd="0" parTransId="{01669788-8B17-4DB1-B70B-DCF7805E2AD1}" sibTransId="{DCFEDC4F-A2CD-4D4C-8EF8-AC208672C1FE}"/>
    <dgm:cxn modelId="{4CCB7078-F134-45F5-88A6-AB8EC6159B76}" srcId="{990024E2-04FF-4F4E-A6BB-314DF6120E34}" destId="{B5A7FEDB-27D3-44C6-8F74-F14478FE48AF}" srcOrd="0" destOrd="0" parTransId="{7F1F4041-66C9-4C07-BE34-00394DC1FDBC}" sibTransId="{B1EF107F-81AD-47B2-AD4C-FB5714480497}"/>
    <dgm:cxn modelId="{A5BA9CDA-7CC0-47C7-8BD2-A0D4438B3522}" srcId="{EE678EA7-3A6E-4132-A91D-7BA618890F33}" destId="{A6EDD1C2-8156-482C-BCFA-E1BB5DE52F66}" srcOrd="0" destOrd="0" parTransId="{FE2CCF88-216A-4563-9F55-F2DE6653B44B}" sibTransId="{FB0B3BC5-A3D1-448B-8B8F-D3CC11E93AD3}"/>
    <dgm:cxn modelId="{C2466AFF-3B6E-4B52-8AF9-BAA387CAD693}" type="presOf" srcId="{990024E2-04FF-4F4E-A6BB-314DF6120E34}" destId="{12F7F62F-CC53-4842-A204-73D810F7D146}" srcOrd="0" destOrd="0" presId="urn:microsoft.com/office/officeart/2005/8/layout/architecture"/>
    <dgm:cxn modelId="{8A19DE4E-4377-4F15-B603-7763A802D9E2}" srcId="{3A855759-8C94-4110-BA72-3B671DD4FC7D}" destId="{FE4B3D8B-2442-496E-B800-8C06117D65D8}" srcOrd="0" destOrd="0" parTransId="{F46328F0-4370-4C7E-85C3-902BAB9DB58E}" sibTransId="{92D62986-5CE4-4F49-AA11-A21576DC053F}"/>
    <dgm:cxn modelId="{A7A21DFE-9C5A-4B83-B970-5EF5D9FDF292}" srcId="{FE4B3D8B-2442-496E-B800-8C06117D65D8}" destId="{A2DFDBA3-5EFB-40AE-875C-938B61DD089C}" srcOrd="0" destOrd="0" parTransId="{7AB987AA-C393-40D5-9BBD-1FAB5B379307}" sibTransId="{014A3455-E7E4-48AF-8578-FE2FC1C80BDE}"/>
    <dgm:cxn modelId="{44F955CF-8845-4817-B9C8-830FE4192910}" srcId="{FE4B3D8B-2442-496E-B800-8C06117D65D8}" destId="{990024E2-04FF-4F4E-A6BB-314DF6120E34}" srcOrd="1" destOrd="0" parTransId="{069B60C8-2474-496C-AC5F-DAD506F1E330}" sibTransId="{5DB2CD19-9640-401F-9E37-994FA41AD3FD}"/>
    <dgm:cxn modelId="{6526BD43-96EF-4523-B746-256ADD48AE53}" type="presOf" srcId="{3A855759-8C94-4110-BA72-3B671DD4FC7D}" destId="{DCB5E66C-11A8-4B6A-94E8-7C9218180BA9}" srcOrd="0" destOrd="0" presId="urn:microsoft.com/office/officeart/2005/8/layout/architecture"/>
    <dgm:cxn modelId="{6F1C6952-5CE9-44CA-AE9B-EFFDC3B755E8}" type="presOf" srcId="{A2DFDBA3-5EFB-40AE-875C-938B61DD089C}" destId="{07A9BED5-0ABE-4BC0-9F52-A15403353BB4}" srcOrd="0" destOrd="0" presId="urn:microsoft.com/office/officeart/2005/8/layout/architecture"/>
    <dgm:cxn modelId="{09D075BF-13F9-4CFA-A9D2-42DCD76AE94B}" srcId="{990024E2-04FF-4F4E-A6BB-314DF6120E34}" destId="{D3D3D8C8-F0BE-4993-8F86-1520C4838579}" srcOrd="2" destOrd="0" parTransId="{4FA0AD2D-A1C1-42FE-BC7A-345DD0FD05AB}" sibTransId="{10E56412-596D-43DB-93EB-104DD443838C}"/>
    <dgm:cxn modelId="{5BCB649E-335B-4975-9390-5E1AF0B95928}" type="presOf" srcId="{FE4B3D8B-2442-496E-B800-8C06117D65D8}" destId="{D55BAAB7-C832-4750-ABCB-A316CEC5BF2F}" srcOrd="0" destOrd="0" presId="urn:microsoft.com/office/officeart/2005/8/layout/architecture"/>
    <dgm:cxn modelId="{55D7FEA9-7065-4EFC-93CC-74E8CD13000C}" type="presOf" srcId="{18FF25AE-1F0F-4A11-BEBB-E4A2BCF6B441}" destId="{298FE18F-5E27-4DC7-8A12-0EBEC4058A0C}" srcOrd="0" destOrd="0" presId="urn:microsoft.com/office/officeart/2005/8/layout/architecture"/>
    <dgm:cxn modelId="{5A2FF395-6511-4DF7-9FCA-56E8D88597CB}" type="presOf" srcId="{A6EDD1C2-8156-482C-BCFA-E1BB5DE52F66}" destId="{97BA60F0-3170-432E-9638-BF830B2964CD}" srcOrd="0" destOrd="0" presId="urn:microsoft.com/office/officeart/2005/8/layout/architecture"/>
    <dgm:cxn modelId="{4884FBF2-5FD6-4CBB-8D42-30945159F614}" type="presOf" srcId="{B5A7FEDB-27D3-44C6-8F74-F14478FE48AF}" destId="{BF2E8AB1-6D52-4E3D-AE00-5C43438DCC03}" srcOrd="0" destOrd="0" presId="urn:microsoft.com/office/officeart/2005/8/layout/architecture"/>
    <dgm:cxn modelId="{00B885BD-2E0A-4142-8AEF-03A6F527E959}" srcId="{A6EDD1C2-8156-482C-BCFA-E1BB5DE52F66}" destId="{3A855759-8C94-4110-BA72-3B671DD4FC7D}" srcOrd="0" destOrd="0" parTransId="{22CA7E08-791E-41E0-A2CF-71D9772E7ECB}" sibTransId="{1EDCB519-B2E2-48B2-8467-276C46197D76}"/>
    <dgm:cxn modelId="{937CC106-6BBD-4C3D-91C0-B43CFB8D92E3}" type="presParOf" srcId="{79239F68-2A78-446C-8B5B-4C5CA181EC90}" destId="{F2FCC5BF-E5BE-4D42-9858-95181D41AD26}" srcOrd="0" destOrd="0" presId="urn:microsoft.com/office/officeart/2005/8/layout/architecture"/>
    <dgm:cxn modelId="{94F0E11D-C04D-4C5E-BDBF-7919DB8E852A}" type="presParOf" srcId="{F2FCC5BF-E5BE-4D42-9858-95181D41AD26}" destId="{B064AA9E-8CAC-4112-B282-9F79DDA1C3F9}" srcOrd="0" destOrd="0" presId="urn:microsoft.com/office/officeart/2005/8/layout/architecture"/>
    <dgm:cxn modelId="{AB5114E2-8116-4ACE-BD13-9C6F80847F22}" type="presParOf" srcId="{F2FCC5BF-E5BE-4D42-9858-95181D41AD26}" destId="{5F729120-29B4-4B82-8135-7EBB6BB211BA}" srcOrd="1" destOrd="0" presId="urn:microsoft.com/office/officeart/2005/8/layout/architecture"/>
    <dgm:cxn modelId="{73E34D78-FB83-466B-A32F-5B0841E31899}" type="presParOf" srcId="{F2FCC5BF-E5BE-4D42-9858-95181D41AD26}" destId="{3C3C1CA0-D2E7-48AC-A2D6-EFA924156D7D}" srcOrd="2" destOrd="0" presId="urn:microsoft.com/office/officeart/2005/8/layout/architecture"/>
    <dgm:cxn modelId="{C8BD34A5-3975-43E9-8A10-4FEF1FF40FBE}" type="presParOf" srcId="{3C3C1CA0-D2E7-48AC-A2D6-EFA924156D7D}" destId="{5DB3F833-A710-47F7-9505-1B6F7950510C}" srcOrd="0" destOrd="0" presId="urn:microsoft.com/office/officeart/2005/8/layout/architecture"/>
    <dgm:cxn modelId="{06761507-0B72-44CA-8C91-0C4A30735F0B}" type="presParOf" srcId="{5DB3F833-A710-47F7-9505-1B6F7950510C}" destId="{97BA60F0-3170-432E-9638-BF830B2964CD}" srcOrd="0" destOrd="0" presId="urn:microsoft.com/office/officeart/2005/8/layout/architecture"/>
    <dgm:cxn modelId="{8D59C7D1-126A-4C1C-8E01-91ABEBAF34A4}" type="presParOf" srcId="{5DB3F833-A710-47F7-9505-1B6F7950510C}" destId="{5EBF0B4F-738F-4F59-9FFC-55F7BED22BCC}" srcOrd="1" destOrd="0" presId="urn:microsoft.com/office/officeart/2005/8/layout/architecture"/>
    <dgm:cxn modelId="{78337E0C-93F9-4DE0-935A-48642763A286}" type="presParOf" srcId="{5DB3F833-A710-47F7-9505-1B6F7950510C}" destId="{98223984-B4A3-447C-9F56-678CF44D81A5}" srcOrd="2" destOrd="0" presId="urn:microsoft.com/office/officeart/2005/8/layout/architecture"/>
    <dgm:cxn modelId="{0CDF2328-7927-4629-A83D-4CA1B71BF8DF}" type="presParOf" srcId="{98223984-B4A3-447C-9F56-678CF44D81A5}" destId="{63B72815-546F-4CF2-AF8E-4C18000D2174}" srcOrd="0" destOrd="0" presId="urn:microsoft.com/office/officeart/2005/8/layout/architecture"/>
    <dgm:cxn modelId="{2DC7253F-0EC1-467E-B4D6-D27FF0D95663}" type="presParOf" srcId="{63B72815-546F-4CF2-AF8E-4C18000D2174}" destId="{DCB5E66C-11A8-4B6A-94E8-7C9218180BA9}" srcOrd="0" destOrd="0" presId="urn:microsoft.com/office/officeart/2005/8/layout/architecture"/>
    <dgm:cxn modelId="{827A52B0-D4E9-4920-AFE8-488537D0DF32}" type="presParOf" srcId="{63B72815-546F-4CF2-AF8E-4C18000D2174}" destId="{338BADCB-F525-4034-A1EA-7C972D10D09A}" srcOrd="1" destOrd="0" presId="urn:microsoft.com/office/officeart/2005/8/layout/architecture"/>
    <dgm:cxn modelId="{27A523B3-DDED-460A-9FE9-EEF15C21C717}" type="presParOf" srcId="{63B72815-546F-4CF2-AF8E-4C18000D2174}" destId="{D9DB2DD3-2E60-446D-88C8-8AE2ACABD98D}" srcOrd="2" destOrd="0" presId="urn:microsoft.com/office/officeart/2005/8/layout/architecture"/>
    <dgm:cxn modelId="{F0F6C631-6F9C-4EB6-AC77-A227F700910F}" type="presParOf" srcId="{D9DB2DD3-2E60-446D-88C8-8AE2ACABD98D}" destId="{49DAC6D9-6D23-4F5B-BE54-A2518EA04F10}" srcOrd="0" destOrd="0" presId="urn:microsoft.com/office/officeart/2005/8/layout/architecture"/>
    <dgm:cxn modelId="{38CE1333-2330-4988-ACBC-6BD12DFCA981}" type="presParOf" srcId="{49DAC6D9-6D23-4F5B-BE54-A2518EA04F10}" destId="{D55BAAB7-C832-4750-ABCB-A316CEC5BF2F}" srcOrd="0" destOrd="0" presId="urn:microsoft.com/office/officeart/2005/8/layout/architecture"/>
    <dgm:cxn modelId="{93B33C03-C371-4A05-95C8-43C0E4DC7D37}" type="presParOf" srcId="{49DAC6D9-6D23-4F5B-BE54-A2518EA04F10}" destId="{092EAFA8-BE0B-4E27-AE29-9EE93642F6A4}" srcOrd="1" destOrd="0" presId="urn:microsoft.com/office/officeart/2005/8/layout/architecture"/>
    <dgm:cxn modelId="{E267D849-4AED-4E1D-ACDC-2A240E74EFD4}" type="presParOf" srcId="{49DAC6D9-6D23-4F5B-BE54-A2518EA04F10}" destId="{5836091D-C1F4-473F-95A9-B91CE67CACED}" srcOrd="2" destOrd="0" presId="urn:microsoft.com/office/officeart/2005/8/layout/architecture"/>
    <dgm:cxn modelId="{A29AF7A1-C690-46B4-AACC-7C4C7667649E}" type="presParOf" srcId="{5836091D-C1F4-473F-95A9-B91CE67CACED}" destId="{DCC46FCE-55BB-4E64-B356-255B75C9E599}" srcOrd="0" destOrd="0" presId="urn:microsoft.com/office/officeart/2005/8/layout/architecture"/>
    <dgm:cxn modelId="{169FF4C4-29FD-4D79-897D-15B1B394603F}" type="presParOf" srcId="{DCC46FCE-55BB-4E64-B356-255B75C9E599}" destId="{07A9BED5-0ABE-4BC0-9F52-A15403353BB4}" srcOrd="0" destOrd="0" presId="urn:microsoft.com/office/officeart/2005/8/layout/architecture"/>
    <dgm:cxn modelId="{E04C28E1-04BE-4D67-9D28-C1E8885634D2}" type="presParOf" srcId="{DCC46FCE-55BB-4E64-B356-255B75C9E599}" destId="{9D4DE431-CA24-49B1-99D9-6EA9160661E9}" srcOrd="1" destOrd="0" presId="urn:microsoft.com/office/officeart/2005/8/layout/architecture"/>
    <dgm:cxn modelId="{EE4B060F-D244-4649-92B4-7FC2A27045CC}" type="presParOf" srcId="{5836091D-C1F4-473F-95A9-B91CE67CACED}" destId="{2506CAF0-E3DA-4FAD-A0CD-3B12191E13F7}" srcOrd="1" destOrd="0" presId="urn:microsoft.com/office/officeart/2005/8/layout/architecture"/>
    <dgm:cxn modelId="{89BFFCD3-858C-416D-A39A-64DE00156204}" type="presParOf" srcId="{5836091D-C1F4-473F-95A9-B91CE67CACED}" destId="{9363E9B1-3D5F-43CC-967E-7409940C463C}" srcOrd="2" destOrd="0" presId="urn:microsoft.com/office/officeart/2005/8/layout/architecture"/>
    <dgm:cxn modelId="{A62A2C4E-D30D-4DF5-ABD9-5390FE060FE7}" type="presParOf" srcId="{9363E9B1-3D5F-43CC-967E-7409940C463C}" destId="{12F7F62F-CC53-4842-A204-73D810F7D146}" srcOrd="0" destOrd="0" presId="urn:microsoft.com/office/officeart/2005/8/layout/architecture"/>
    <dgm:cxn modelId="{6E745F18-4372-4604-A584-CA13E544FBB6}" type="presParOf" srcId="{9363E9B1-3D5F-43CC-967E-7409940C463C}" destId="{EFA55B6C-69FD-449E-A133-7074E69484F9}" srcOrd="1" destOrd="0" presId="urn:microsoft.com/office/officeart/2005/8/layout/architecture"/>
    <dgm:cxn modelId="{2F841D6E-D95B-4DA4-B981-1EB2BD818EC0}" type="presParOf" srcId="{9363E9B1-3D5F-43CC-967E-7409940C463C}" destId="{542DF501-BF17-4931-AA28-F6C367E29D9F}" srcOrd="2" destOrd="0" presId="urn:microsoft.com/office/officeart/2005/8/layout/architecture"/>
    <dgm:cxn modelId="{B6BD137D-92BB-4D9D-B853-7A7F1F243563}" type="presParOf" srcId="{542DF501-BF17-4931-AA28-F6C367E29D9F}" destId="{8F31E4E3-D329-4AAF-A298-981870678BD5}" srcOrd="0" destOrd="0" presId="urn:microsoft.com/office/officeart/2005/8/layout/architecture"/>
    <dgm:cxn modelId="{E59C085F-9A40-416F-961F-376FF422B632}" type="presParOf" srcId="{8F31E4E3-D329-4AAF-A298-981870678BD5}" destId="{BF2E8AB1-6D52-4E3D-AE00-5C43438DCC03}" srcOrd="0" destOrd="0" presId="urn:microsoft.com/office/officeart/2005/8/layout/architecture"/>
    <dgm:cxn modelId="{2187CF8F-F94C-4768-92C8-711686E504FF}" type="presParOf" srcId="{8F31E4E3-D329-4AAF-A298-981870678BD5}" destId="{E5218112-A024-4DAF-B0F7-3E69B29EE59C}" srcOrd="1" destOrd="0" presId="urn:microsoft.com/office/officeart/2005/8/layout/architecture"/>
    <dgm:cxn modelId="{376CD6E0-333C-4BAB-8391-B21C0012004B}" type="presParOf" srcId="{542DF501-BF17-4931-AA28-F6C367E29D9F}" destId="{1DE2A794-0874-422D-BC49-A6006877E437}" srcOrd="1" destOrd="0" presId="urn:microsoft.com/office/officeart/2005/8/layout/architecture"/>
    <dgm:cxn modelId="{961DED63-AE9C-47F5-9DBA-2ABA03756A07}" type="presParOf" srcId="{542DF501-BF17-4931-AA28-F6C367E29D9F}" destId="{0D93C897-7000-43D9-BA3B-C21C62434BC3}" srcOrd="2" destOrd="0" presId="urn:microsoft.com/office/officeart/2005/8/layout/architecture"/>
    <dgm:cxn modelId="{87DA5593-0DAB-493B-95E7-816B557C99AA}" type="presParOf" srcId="{0D93C897-7000-43D9-BA3B-C21C62434BC3}" destId="{298FE18F-5E27-4DC7-8A12-0EBEC4058A0C}" srcOrd="0" destOrd="0" presId="urn:microsoft.com/office/officeart/2005/8/layout/architecture"/>
    <dgm:cxn modelId="{19694ECB-7B06-4C96-929F-6A2C2AB9E6F9}" type="presParOf" srcId="{0D93C897-7000-43D9-BA3B-C21C62434BC3}" destId="{FBFB4FE9-57D3-45C4-8CBE-2A86D544981C}" srcOrd="1" destOrd="0" presId="urn:microsoft.com/office/officeart/2005/8/layout/architecture"/>
    <dgm:cxn modelId="{8CAF09C1-47D3-4420-A5E0-4BFCE64EEC97}" type="presParOf" srcId="{542DF501-BF17-4931-AA28-F6C367E29D9F}" destId="{350ADAA2-4C36-42F6-8797-F7AB7E25E210}" srcOrd="3" destOrd="0" presId="urn:microsoft.com/office/officeart/2005/8/layout/architecture"/>
    <dgm:cxn modelId="{128BCC86-911E-46A1-BE19-52B5B61890E6}" type="presParOf" srcId="{542DF501-BF17-4931-AA28-F6C367E29D9F}" destId="{93E01F23-B230-410B-89EA-4E796210142F}" srcOrd="4" destOrd="0" presId="urn:microsoft.com/office/officeart/2005/8/layout/architecture"/>
    <dgm:cxn modelId="{00E0095B-4837-4785-82D8-20A6A4332B64}" type="presParOf" srcId="{93E01F23-B230-410B-89EA-4E796210142F}" destId="{492E6E31-EB37-444B-84ED-AAC4516EC35D}" srcOrd="0" destOrd="0" presId="urn:microsoft.com/office/officeart/2005/8/layout/architecture"/>
    <dgm:cxn modelId="{A1AFADD9-280E-45E7-9369-9721FE03EE13}" type="presParOf" srcId="{93E01F23-B230-410B-89EA-4E796210142F}" destId="{3269A3AF-C6B6-421E-84CB-3AE1C69960B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82DC12-EF78-40D2-8D1C-61E2977FE971}" type="doc">
      <dgm:prSet loTypeId="urn:microsoft.com/office/officeart/2005/8/layout/venn1" loCatId="relationship" qsTypeId="urn:microsoft.com/office/officeart/2005/8/quickstyle/simple1" qsCatId="simple" csTypeId="urn:microsoft.com/office/officeart/2005/8/colors/accent1_2" csCatId="accent1" phldr="1"/>
      <dgm:spPr/>
    </dgm:pt>
    <dgm:pt modelId="{C1D31D75-6349-4623-8EF6-B935445E88F2}">
      <dgm:prSet phldrT="[Text]"/>
      <dgm:spPr/>
      <dgm:t>
        <a:bodyPr/>
        <a:lstStyle/>
        <a:p>
          <a:r>
            <a:rPr lang="en-GB" dirty="0"/>
            <a:t>Computer Science</a:t>
          </a:r>
          <a:endParaRPr lang="en-US" dirty="0"/>
        </a:p>
      </dgm:t>
    </dgm:pt>
    <dgm:pt modelId="{843AD3CF-F1CE-4796-90AC-A625A197E8DA}" type="parTrans" cxnId="{64949758-5A55-4F33-8D22-9FECF7D1A924}">
      <dgm:prSet/>
      <dgm:spPr/>
      <dgm:t>
        <a:bodyPr/>
        <a:lstStyle/>
        <a:p>
          <a:endParaRPr lang="en-US"/>
        </a:p>
      </dgm:t>
    </dgm:pt>
    <dgm:pt modelId="{E3D65C3D-DCFC-4CFD-9331-E04A38D4DDA8}" type="sibTrans" cxnId="{64949758-5A55-4F33-8D22-9FECF7D1A924}">
      <dgm:prSet/>
      <dgm:spPr/>
      <dgm:t>
        <a:bodyPr/>
        <a:lstStyle/>
        <a:p>
          <a:endParaRPr lang="en-US"/>
        </a:p>
      </dgm:t>
    </dgm:pt>
    <dgm:pt modelId="{EDFCDB44-8087-435F-8982-74A82C9E836B}">
      <dgm:prSet phldrT="[Text]"/>
      <dgm:spPr/>
      <dgm:t>
        <a:bodyPr/>
        <a:lstStyle/>
        <a:p>
          <a:r>
            <a:rPr lang="en-GB" dirty="0"/>
            <a:t>Machine Learning</a:t>
          </a:r>
          <a:endParaRPr lang="en-US" dirty="0"/>
        </a:p>
      </dgm:t>
    </dgm:pt>
    <dgm:pt modelId="{F215B955-FAE8-44C2-BEE2-71D83BFE4A5E}" type="parTrans" cxnId="{521E3156-058F-417A-8912-EE6BFE889C87}">
      <dgm:prSet/>
      <dgm:spPr/>
      <dgm:t>
        <a:bodyPr/>
        <a:lstStyle/>
        <a:p>
          <a:endParaRPr lang="en-US"/>
        </a:p>
      </dgm:t>
    </dgm:pt>
    <dgm:pt modelId="{E1B79776-4780-4D8D-B101-C470DC3E15D6}" type="sibTrans" cxnId="{521E3156-058F-417A-8912-EE6BFE889C87}">
      <dgm:prSet/>
      <dgm:spPr/>
      <dgm:t>
        <a:bodyPr/>
        <a:lstStyle/>
        <a:p>
          <a:endParaRPr lang="en-US"/>
        </a:p>
      </dgm:t>
    </dgm:pt>
    <dgm:pt modelId="{1D9D6FC7-A3ED-48D7-8CC6-736FC02F5917}">
      <dgm:prSet phldrT="[Text]"/>
      <dgm:spPr/>
      <dgm:t>
        <a:bodyPr/>
        <a:lstStyle/>
        <a:p>
          <a:r>
            <a:rPr lang="en-GB" dirty="0"/>
            <a:t>Linguistics</a:t>
          </a:r>
          <a:endParaRPr lang="en-US" dirty="0"/>
        </a:p>
      </dgm:t>
    </dgm:pt>
    <dgm:pt modelId="{59253658-AAC7-444A-B1AA-F98765906EDA}" type="parTrans" cxnId="{D1EB1679-A3AF-4FBB-A709-02595DF6D5DF}">
      <dgm:prSet/>
      <dgm:spPr/>
      <dgm:t>
        <a:bodyPr/>
        <a:lstStyle/>
        <a:p>
          <a:endParaRPr lang="en-US"/>
        </a:p>
      </dgm:t>
    </dgm:pt>
    <dgm:pt modelId="{47BB1481-50E0-4B15-841F-6C86FE0F0ED3}" type="sibTrans" cxnId="{D1EB1679-A3AF-4FBB-A709-02595DF6D5DF}">
      <dgm:prSet/>
      <dgm:spPr/>
      <dgm:t>
        <a:bodyPr/>
        <a:lstStyle/>
        <a:p>
          <a:endParaRPr lang="en-US"/>
        </a:p>
      </dgm:t>
    </dgm:pt>
    <dgm:pt modelId="{DDBF368F-7E60-4042-8FCA-6A4AAE4B13BC}" type="pres">
      <dgm:prSet presAssocID="{6482DC12-EF78-40D2-8D1C-61E2977FE971}" presName="compositeShape" presStyleCnt="0">
        <dgm:presLayoutVars>
          <dgm:chMax val="7"/>
          <dgm:dir/>
          <dgm:resizeHandles val="exact"/>
        </dgm:presLayoutVars>
      </dgm:prSet>
      <dgm:spPr/>
    </dgm:pt>
    <dgm:pt modelId="{6997FD94-4E54-41D5-AF97-999B7EAB9A42}" type="pres">
      <dgm:prSet presAssocID="{C1D31D75-6349-4623-8EF6-B935445E88F2}" presName="circ1" presStyleLbl="vennNode1" presStyleIdx="0" presStyleCnt="3"/>
      <dgm:spPr/>
      <dgm:t>
        <a:bodyPr/>
        <a:lstStyle/>
        <a:p>
          <a:endParaRPr lang="en-US"/>
        </a:p>
      </dgm:t>
    </dgm:pt>
    <dgm:pt modelId="{84FC82EF-40ED-4482-8C90-0551E01F130E}" type="pres">
      <dgm:prSet presAssocID="{C1D31D75-6349-4623-8EF6-B935445E88F2}" presName="circ1Tx" presStyleLbl="revTx" presStyleIdx="0" presStyleCnt="0">
        <dgm:presLayoutVars>
          <dgm:chMax val="0"/>
          <dgm:chPref val="0"/>
          <dgm:bulletEnabled val="1"/>
        </dgm:presLayoutVars>
      </dgm:prSet>
      <dgm:spPr/>
      <dgm:t>
        <a:bodyPr/>
        <a:lstStyle/>
        <a:p>
          <a:endParaRPr lang="en-US"/>
        </a:p>
      </dgm:t>
    </dgm:pt>
    <dgm:pt modelId="{CE865F20-3DD5-486B-8F39-B79E317AD23F}" type="pres">
      <dgm:prSet presAssocID="{EDFCDB44-8087-435F-8982-74A82C9E836B}" presName="circ2" presStyleLbl="vennNode1" presStyleIdx="1" presStyleCnt="3"/>
      <dgm:spPr/>
      <dgm:t>
        <a:bodyPr/>
        <a:lstStyle/>
        <a:p>
          <a:endParaRPr lang="en-US"/>
        </a:p>
      </dgm:t>
    </dgm:pt>
    <dgm:pt modelId="{E807B1F9-E02B-430C-B838-132AD3A194D0}" type="pres">
      <dgm:prSet presAssocID="{EDFCDB44-8087-435F-8982-74A82C9E836B}" presName="circ2Tx" presStyleLbl="revTx" presStyleIdx="0" presStyleCnt="0">
        <dgm:presLayoutVars>
          <dgm:chMax val="0"/>
          <dgm:chPref val="0"/>
          <dgm:bulletEnabled val="1"/>
        </dgm:presLayoutVars>
      </dgm:prSet>
      <dgm:spPr/>
      <dgm:t>
        <a:bodyPr/>
        <a:lstStyle/>
        <a:p>
          <a:endParaRPr lang="en-US"/>
        </a:p>
      </dgm:t>
    </dgm:pt>
    <dgm:pt modelId="{7D9BA3C4-1C70-4100-8C01-3D9F6A408740}" type="pres">
      <dgm:prSet presAssocID="{1D9D6FC7-A3ED-48D7-8CC6-736FC02F5917}" presName="circ3" presStyleLbl="vennNode1" presStyleIdx="2" presStyleCnt="3"/>
      <dgm:spPr/>
      <dgm:t>
        <a:bodyPr/>
        <a:lstStyle/>
        <a:p>
          <a:endParaRPr lang="en-US"/>
        </a:p>
      </dgm:t>
    </dgm:pt>
    <dgm:pt modelId="{AB71CF70-853F-4BEC-BDC2-CB941A42C041}" type="pres">
      <dgm:prSet presAssocID="{1D9D6FC7-A3ED-48D7-8CC6-736FC02F5917}" presName="circ3Tx" presStyleLbl="revTx" presStyleIdx="0" presStyleCnt="0">
        <dgm:presLayoutVars>
          <dgm:chMax val="0"/>
          <dgm:chPref val="0"/>
          <dgm:bulletEnabled val="1"/>
        </dgm:presLayoutVars>
      </dgm:prSet>
      <dgm:spPr/>
      <dgm:t>
        <a:bodyPr/>
        <a:lstStyle/>
        <a:p>
          <a:endParaRPr lang="en-US"/>
        </a:p>
      </dgm:t>
    </dgm:pt>
  </dgm:ptLst>
  <dgm:cxnLst>
    <dgm:cxn modelId="{64029436-4D54-4498-ABED-6D128E415C8D}" type="presOf" srcId="{1D9D6FC7-A3ED-48D7-8CC6-736FC02F5917}" destId="{7D9BA3C4-1C70-4100-8C01-3D9F6A408740}" srcOrd="0" destOrd="0" presId="urn:microsoft.com/office/officeart/2005/8/layout/venn1"/>
    <dgm:cxn modelId="{48165DA0-0E6B-4EB3-80EF-15A695E05B6B}" type="presOf" srcId="{EDFCDB44-8087-435F-8982-74A82C9E836B}" destId="{CE865F20-3DD5-486B-8F39-B79E317AD23F}" srcOrd="0" destOrd="0" presId="urn:microsoft.com/office/officeart/2005/8/layout/venn1"/>
    <dgm:cxn modelId="{D1EB1679-A3AF-4FBB-A709-02595DF6D5DF}" srcId="{6482DC12-EF78-40D2-8D1C-61E2977FE971}" destId="{1D9D6FC7-A3ED-48D7-8CC6-736FC02F5917}" srcOrd="2" destOrd="0" parTransId="{59253658-AAC7-444A-B1AA-F98765906EDA}" sibTransId="{47BB1481-50E0-4B15-841F-6C86FE0F0ED3}"/>
    <dgm:cxn modelId="{1F0AFEAB-294F-4E8F-9F4F-4B7CCD91BC54}" type="presOf" srcId="{6482DC12-EF78-40D2-8D1C-61E2977FE971}" destId="{DDBF368F-7E60-4042-8FCA-6A4AAE4B13BC}" srcOrd="0" destOrd="0" presId="urn:microsoft.com/office/officeart/2005/8/layout/venn1"/>
    <dgm:cxn modelId="{31530810-5FD8-4C1A-ACCC-AF663F299EB1}" type="presOf" srcId="{C1D31D75-6349-4623-8EF6-B935445E88F2}" destId="{6997FD94-4E54-41D5-AF97-999B7EAB9A42}" srcOrd="0" destOrd="0" presId="urn:microsoft.com/office/officeart/2005/8/layout/venn1"/>
    <dgm:cxn modelId="{89D95822-15C6-41EE-B1C0-9A09EC95757E}" type="presOf" srcId="{EDFCDB44-8087-435F-8982-74A82C9E836B}" destId="{E807B1F9-E02B-430C-B838-132AD3A194D0}" srcOrd="1" destOrd="0" presId="urn:microsoft.com/office/officeart/2005/8/layout/venn1"/>
    <dgm:cxn modelId="{64949758-5A55-4F33-8D22-9FECF7D1A924}" srcId="{6482DC12-EF78-40D2-8D1C-61E2977FE971}" destId="{C1D31D75-6349-4623-8EF6-B935445E88F2}" srcOrd="0" destOrd="0" parTransId="{843AD3CF-F1CE-4796-90AC-A625A197E8DA}" sibTransId="{E3D65C3D-DCFC-4CFD-9331-E04A38D4DDA8}"/>
    <dgm:cxn modelId="{5896FFE0-6088-44B7-8437-97E79D028CD4}" type="presOf" srcId="{C1D31D75-6349-4623-8EF6-B935445E88F2}" destId="{84FC82EF-40ED-4482-8C90-0551E01F130E}" srcOrd="1" destOrd="0" presId="urn:microsoft.com/office/officeart/2005/8/layout/venn1"/>
    <dgm:cxn modelId="{8B6F6A12-3841-40CB-BCFE-3260B309D9AB}" type="presOf" srcId="{1D9D6FC7-A3ED-48D7-8CC6-736FC02F5917}" destId="{AB71CF70-853F-4BEC-BDC2-CB941A42C041}" srcOrd="1" destOrd="0" presId="urn:microsoft.com/office/officeart/2005/8/layout/venn1"/>
    <dgm:cxn modelId="{521E3156-058F-417A-8912-EE6BFE889C87}" srcId="{6482DC12-EF78-40D2-8D1C-61E2977FE971}" destId="{EDFCDB44-8087-435F-8982-74A82C9E836B}" srcOrd="1" destOrd="0" parTransId="{F215B955-FAE8-44C2-BEE2-71D83BFE4A5E}" sibTransId="{E1B79776-4780-4D8D-B101-C470DC3E15D6}"/>
    <dgm:cxn modelId="{F62AEC62-4631-43AB-BD17-D597197EBAB4}" type="presParOf" srcId="{DDBF368F-7E60-4042-8FCA-6A4AAE4B13BC}" destId="{6997FD94-4E54-41D5-AF97-999B7EAB9A42}" srcOrd="0" destOrd="0" presId="urn:microsoft.com/office/officeart/2005/8/layout/venn1"/>
    <dgm:cxn modelId="{1EC006AA-B19F-43B0-8D95-FA42373F58E4}" type="presParOf" srcId="{DDBF368F-7E60-4042-8FCA-6A4AAE4B13BC}" destId="{84FC82EF-40ED-4482-8C90-0551E01F130E}" srcOrd="1" destOrd="0" presId="urn:microsoft.com/office/officeart/2005/8/layout/venn1"/>
    <dgm:cxn modelId="{D3C3E0F7-B323-4355-AA28-454902469A01}" type="presParOf" srcId="{DDBF368F-7E60-4042-8FCA-6A4AAE4B13BC}" destId="{CE865F20-3DD5-486B-8F39-B79E317AD23F}" srcOrd="2" destOrd="0" presId="urn:microsoft.com/office/officeart/2005/8/layout/venn1"/>
    <dgm:cxn modelId="{59786ED7-BF4D-4582-BED6-4AD369290954}" type="presParOf" srcId="{DDBF368F-7E60-4042-8FCA-6A4AAE4B13BC}" destId="{E807B1F9-E02B-430C-B838-132AD3A194D0}" srcOrd="3" destOrd="0" presId="urn:microsoft.com/office/officeart/2005/8/layout/venn1"/>
    <dgm:cxn modelId="{EA6B7D65-6A37-44DC-93CA-18782CDB0D33}" type="presParOf" srcId="{DDBF368F-7E60-4042-8FCA-6A4AAE4B13BC}" destId="{7D9BA3C4-1C70-4100-8C01-3D9F6A408740}" srcOrd="4" destOrd="0" presId="urn:microsoft.com/office/officeart/2005/8/layout/venn1"/>
    <dgm:cxn modelId="{171A2DC7-7A61-440F-8C9C-F05778BAD629}" type="presParOf" srcId="{DDBF368F-7E60-4042-8FCA-6A4AAE4B13BC}" destId="{AB71CF70-853F-4BEC-BDC2-CB941A42C041}"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4AA9E-8CAC-4112-B282-9F79DDA1C3F9}">
      <dsp:nvSpPr>
        <dsp:cNvPr id="0" name=""/>
        <dsp:cNvSpPr/>
      </dsp:nvSpPr>
      <dsp:spPr>
        <a:xfrm>
          <a:off x="735" y="3484594"/>
          <a:ext cx="6076215" cy="642906"/>
        </a:xfrm>
        <a:prstGeom prst="roundRect">
          <a:avLst>
            <a:gd name="adj" fmla="val 10000"/>
          </a:avLst>
        </a:prstGeom>
        <a:solidFill>
          <a:schemeClr val="bg1">
            <a:lumMod val="5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Curated Data</a:t>
          </a:r>
        </a:p>
      </dsp:txBody>
      <dsp:txXfrm>
        <a:off x="19565" y="3503424"/>
        <a:ext cx="6038555" cy="605246"/>
      </dsp:txXfrm>
    </dsp:sp>
    <dsp:sp modelId="{97BA60F0-3170-432E-9638-BF830B2964CD}">
      <dsp:nvSpPr>
        <dsp:cNvPr id="0" name=""/>
        <dsp:cNvSpPr/>
      </dsp:nvSpPr>
      <dsp:spPr>
        <a:xfrm>
          <a:off x="367" y="2786167"/>
          <a:ext cx="6076215" cy="642906"/>
        </a:xfrm>
        <a:prstGeom prst="roundRect">
          <a:avLst>
            <a:gd name="adj" fmla="val 10000"/>
          </a:avLst>
        </a:prstGeom>
        <a:solidFill>
          <a:schemeClr val="accent1"/>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Preprocessing</a:t>
          </a:r>
          <a:endParaRPr lang="en-US" sz="2000" kern="1200" dirty="0"/>
        </a:p>
      </dsp:txBody>
      <dsp:txXfrm>
        <a:off x="19197" y="2804997"/>
        <a:ext cx="6038555" cy="605246"/>
      </dsp:txXfrm>
    </dsp:sp>
    <dsp:sp modelId="{DCB5E66C-11A8-4B6A-94E8-7C9218180BA9}">
      <dsp:nvSpPr>
        <dsp:cNvPr id="0" name=""/>
        <dsp:cNvSpPr/>
      </dsp:nvSpPr>
      <dsp:spPr>
        <a:xfrm>
          <a:off x="367" y="2090254"/>
          <a:ext cx="6076215" cy="642906"/>
        </a:xfrm>
        <a:prstGeom prst="roundRect">
          <a:avLst>
            <a:gd name="adj" fmla="val 10000"/>
          </a:avLst>
        </a:prstGeom>
        <a:solidFill>
          <a:schemeClr val="accent1"/>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Ensemble Learning</a:t>
          </a:r>
        </a:p>
        <a:p>
          <a:pPr lvl="0" algn="ctr" defTabSz="711200">
            <a:lnSpc>
              <a:spcPct val="90000"/>
            </a:lnSpc>
            <a:spcBef>
              <a:spcPct val="0"/>
            </a:spcBef>
            <a:spcAft>
              <a:spcPct val="35000"/>
            </a:spcAft>
          </a:pPr>
          <a:r>
            <a:rPr lang="en-US" sz="1200" kern="1200" dirty="0"/>
            <a:t>Diversity of models</a:t>
          </a:r>
        </a:p>
      </dsp:txBody>
      <dsp:txXfrm>
        <a:off x="19197" y="2109084"/>
        <a:ext cx="6038555" cy="605246"/>
      </dsp:txXfrm>
    </dsp:sp>
    <dsp:sp modelId="{D55BAAB7-C832-4750-ABCB-A316CEC5BF2F}">
      <dsp:nvSpPr>
        <dsp:cNvPr id="0" name=""/>
        <dsp:cNvSpPr/>
      </dsp:nvSpPr>
      <dsp:spPr>
        <a:xfrm>
          <a:off x="735" y="1392540"/>
          <a:ext cx="6076215" cy="642906"/>
        </a:xfrm>
        <a:prstGeom prst="roundRect">
          <a:avLst>
            <a:gd name="adj" fmla="val 10000"/>
          </a:avLst>
        </a:prstGeom>
        <a:solidFill>
          <a:schemeClr val="accent1"/>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Probabilistic Predictions</a:t>
          </a:r>
        </a:p>
        <a:p>
          <a:pPr lvl="0" algn="ctr" defTabSz="711200">
            <a:lnSpc>
              <a:spcPct val="90000"/>
            </a:lnSpc>
            <a:spcBef>
              <a:spcPct val="0"/>
            </a:spcBef>
            <a:spcAft>
              <a:spcPct val="35000"/>
            </a:spcAft>
          </a:pPr>
          <a:r>
            <a:rPr lang="en-US" sz="1200" kern="1200" dirty="0"/>
            <a:t>One week to one month time frame</a:t>
          </a:r>
        </a:p>
      </dsp:txBody>
      <dsp:txXfrm>
        <a:off x="19565" y="1411370"/>
        <a:ext cx="6038555" cy="605246"/>
      </dsp:txXfrm>
    </dsp:sp>
    <dsp:sp modelId="{07A9BED5-0ABE-4BC0-9F52-A15403353BB4}">
      <dsp:nvSpPr>
        <dsp:cNvPr id="0" name=""/>
        <dsp:cNvSpPr/>
      </dsp:nvSpPr>
      <dsp:spPr>
        <a:xfrm>
          <a:off x="367" y="698426"/>
          <a:ext cx="1495499" cy="642906"/>
        </a:xfrm>
        <a:prstGeom prst="roundRect">
          <a:avLst>
            <a:gd name="adj" fmla="val 10000"/>
          </a:avLst>
        </a:prstGeom>
        <a:solidFill>
          <a:schemeClr val="accent1">
            <a:lumMod val="40000"/>
            <a:lumOff val="6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Discretionary Investing</a:t>
          </a:r>
        </a:p>
      </dsp:txBody>
      <dsp:txXfrm>
        <a:off x="19197" y="717256"/>
        <a:ext cx="1457839" cy="605246"/>
      </dsp:txXfrm>
    </dsp:sp>
    <dsp:sp modelId="{12F7F62F-CC53-4842-A204-73D810F7D146}">
      <dsp:nvSpPr>
        <dsp:cNvPr id="0" name=""/>
        <dsp:cNvSpPr/>
      </dsp:nvSpPr>
      <dsp:spPr>
        <a:xfrm>
          <a:off x="1527273" y="698426"/>
          <a:ext cx="4549309" cy="642906"/>
        </a:xfrm>
        <a:prstGeom prst="roundRect">
          <a:avLst>
            <a:gd name="adj" fmla="val 10000"/>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Systematic Strategies</a:t>
          </a:r>
        </a:p>
      </dsp:txBody>
      <dsp:txXfrm>
        <a:off x="1546103" y="717256"/>
        <a:ext cx="4511649" cy="605246"/>
      </dsp:txXfrm>
    </dsp:sp>
    <dsp:sp modelId="{BF2E8AB1-6D52-4E3D-AE00-5C43438DCC03}">
      <dsp:nvSpPr>
        <dsp:cNvPr id="0" name=""/>
        <dsp:cNvSpPr/>
      </dsp:nvSpPr>
      <dsp:spPr>
        <a:xfrm>
          <a:off x="1527273" y="2512"/>
          <a:ext cx="1495499" cy="642906"/>
        </a:xfrm>
        <a:prstGeom prst="roundRect">
          <a:avLst>
            <a:gd name="adj" fmla="val 10000"/>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Long Only</a:t>
          </a:r>
        </a:p>
      </dsp:txBody>
      <dsp:txXfrm>
        <a:off x="1546103" y="21342"/>
        <a:ext cx="1457839" cy="605246"/>
      </dsp:txXfrm>
    </dsp:sp>
    <dsp:sp modelId="{298FE18F-5E27-4DC7-8A12-0EBEC4058A0C}">
      <dsp:nvSpPr>
        <dsp:cNvPr id="0" name=""/>
        <dsp:cNvSpPr/>
      </dsp:nvSpPr>
      <dsp:spPr>
        <a:xfrm>
          <a:off x="3054178" y="2512"/>
          <a:ext cx="1495499" cy="642906"/>
        </a:xfrm>
        <a:prstGeom prst="roundRect">
          <a:avLst>
            <a:gd name="adj" fmla="val 10000"/>
          </a:avLst>
        </a:prstGeom>
        <a:solidFill>
          <a:schemeClr val="accent1">
            <a:lumMod val="60000"/>
            <a:lumOff val="4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Long Short</a:t>
          </a:r>
        </a:p>
      </dsp:txBody>
      <dsp:txXfrm>
        <a:off x="3073008" y="21342"/>
        <a:ext cx="1457839" cy="605246"/>
      </dsp:txXfrm>
    </dsp:sp>
    <dsp:sp modelId="{492E6E31-EB37-444B-84ED-AAC4516EC35D}">
      <dsp:nvSpPr>
        <dsp:cNvPr id="0" name=""/>
        <dsp:cNvSpPr/>
      </dsp:nvSpPr>
      <dsp:spPr>
        <a:xfrm>
          <a:off x="4581083" y="2512"/>
          <a:ext cx="1495499" cy="642906"/>
        </a:xfrm>
        <a:prstGeom prst="roundRect">
          <a:avLst>
            <a:gd name="adj" fmla="val 10000"/>
          </a:avLst>
        </a:prstGeom>
        <a:solidFill>
          <a:schemeClr val="bg1">
            <a:lumMod val="5000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Other e.g. Custom</a:t>
          </a:r>
        </a:p>
      </dsp:txBody>
      <dsp:txXfrm>
        <a:off x="4599913" y="21342"/>
        <a:ext cx="1457839" cy="605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7FD94-4E54-41D5-AF97-999B7EAB9A42}">
      <dsp:nvSpPr>
        <dsp:cNvPr id="0" name=""/>
        <dsp:cNvSpPr/>
      </dsp:nvSpPr>
      <dsp:spPr>
        <a:xfrm>
          <a:off x="1280777" y="35362"/>
          <a:ext cx="1697406" cy="16974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GB" sz="1600" kern="1200" dirty="0"/>
            <a:t>Computer Science</a:t>
          </a:r>
          <a:endParaRPr lang="en-US" sz="1600" kern="1200" dirty="0"/>
        </a:p>
      </dsp:txBody>
      <dsp:txXfrm>
        <a:off x="1507098" y="332408"/>
        <a:ext cx="1244764" cy="763832"/>
      </dsp:txXfrm>
    </dsp:sp>
    <dsp:sp modelId="{CE865F20-3DD5-486B-8F39-B79E317AD23F}">
      <dsp:nvSpPr>
        <dsp:cNvPr id="0" name=""/>
        <dsp:cNvSpPr/>
      </dsp:nvSpPr>
      <dsp:spPr>
        <a:xfrm>
          <a:off x="1893258" y="1096241"/>
          <a:ext cx="1697406" cy="16974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GB" sz="1600" kern="1200" dirty="0"/>
            <a:t>Machine Learning</a:t>
          </a:r>
          <a:endParaRPr lang="en-US" sz="1600" kern="1200" dirty="0"/>
        </a:p>
      </dsp:txBody>
      <dsp:txXfrm>
        <a:off x="2412382" y="1534738"/>
        <a:ext cx="1018443" cy="933573"/>
      </dsp:txXfrm>
    </dsp:sp>
    <dsp:sp modelId="{7D9BA3C4-1C70-4100-8C01-3D9F6A408740}">
      <dsp:nvSpPr>
        <dsp:cNvPr id="0" name=""/>
        <dsp:cNvSpPr/>
      </dsp:nvSpPr>
      <dsp:spPr>
        <a:xfrm>
          <a:off x="668296" y="1096241"/>
          <a:ext cx="1697406" cy="16974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GB" sz="1600" kern="1200" dirty="0"/>
            <a:t>Linguistics</a:t>
          </a:r>
          <a:endParaRPr lang="en-US" sz="1600" kern="1200" dirty="0"/>
        </a:p>
      </dsp:txBody>
      <dsp:txXfrm>
        <a:off x="828135" y="1534738"/>
        <a:ext cx="1018443" cy="933573"/>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643" cy="495834"/>
          </a:xfrm>
          <a:prstGeom prst="rect">
            <a:avLst/>
          </a:prstGeom>
          <a:noFill/>
          <a:ln w="9525">
            <a:noFill/>
            <a:miter lim="800000"/>
            <a:headEnd/>
            <a:tailEnd/>
          </a:ln>
          <a:effectLst/>
        </p:spPr>
        <p:txBody>
          <a:bodyPr vert="horz" wrap="square" lIns="95717" tIns="47858" rIns="95717" bIns="47858" numCol="1" anchor="t" anchorCtr="0" compatLnSpc="1">
            <a:prstTxWarp prst="textNoShape">
              <a:avLst/>
            </a:prstTxWarp>
          </a:bodyPr>
          <a:lstStyle>
            <a:lvl1pPr algn="l" eaLnBrk="0" hangingPunct="0">
              <a:defRPr sz="1200">
                <a:latin typeface="Arial" charset="0"/>
                <a:ea typeface="ヒラギノ角ゴ Pro W3" pitchFamily="-112" charset="-128"/>
              </a:defRPr>
            </a:lvl1pPr>
          </a:lstStyle>
          <a:p>
            <a:pPr>
              <a:defRPr/>
            </a:pPr>
            <a:endParaRPr lang="en-US" dirty="0"/>
          </a:p>
        </p:txBody>
      </p:sp>
      <p:sp>
        <p:nvSpPr>
          <p:cNvPr id="123907" name="Rectangle 3"/>
          <p:cNvSpPr>
            <a:spLocks noGrp="1" noChangeArrowheads="1"/>
          </p:cNvSpPr>
          <p:nvPr>
            <p:ph type="dt" sz="quarter" idx="1"/>
          </p:nvPr>
        </p:nvSpPr>
        <p:spPr bwMode="auto">
          <a:xfrm>
            <a:off x="3851146" y="0"/>
            <a:ext cx="2946643" cy="495834"/>
          </a:xfrm>
          <a:prstGeom prst="rect">
            <a:avLst/>
          </a:prstGeom>
          <a:noFill/>
          <a:ln w="9525">
            <a:noFill/>
            <a:miter lim="800000"/>
            <a:headEnd/>
            <a:tailEnd/>
          </a:ln>
          <a:effectLst/>
        </p:spPr>
        <p:txBody>
          <a:bodyPr vert="horz" wrap="square" lIns="95717" tIns="47858" rIns="95717" bIns="47858" numCol="1" anchor="t" anchorCtr="0" compatLnSpc="1">
            <a:prstTxWarp prst="textNoShape">
              <a:avLst/>
            </a:prstTxWarp>
          </a:bodyPr>
          <a:lstStyle>
            <a:lvl1pPr algn="r" eaLnBrk="0" hangingPunct="0">
              <a:defRPr sz="1200">
                <a:latin typeface="Arial" charset="0"/>
                <a:ea typeface="ヒラギノ角ゴ Pro W3" pitchFamily="-112" charset="-128"/>
              </a:defRPr>
            </a:lvl1pPr>
          </a:lstStyle>
          <a:p>
            <a:pPr>
              <a:defRPr/>
            </a:pPr>
            <a:fld id="{23DF374D-FEF0-4986-A441-D4AB48431978}" type="datetime1">
              <a:rPr lang="en-US"/>
              <a:pPr>
                <a:defRPr/>
              </a:pPr>
              <a:t>4/18/19</a:t>
            </a:fld>
            <a:endParaRPr lang="en-US" dirty="0"/>
          </a:p>
        </p:txBody>
      </p:sp>
      <p:sp>
        <p:nvSpPr>
          <p:cNvPr id="123908" name="Rectangle 4"/>
          <p:cNvSpPr>
            <a:spLocks noGrp="1" noChangeArrowheads="1"/>
          </p:cNvSpPr>
          <p:nvPr>
            <p:ph type="ftr" sz="quarter" idx="2"/>
          </p:nvPr>
        </p:nvSpPr>
        <p:spPr bwMode="auto">
          <a:xfrm>
            <a:off x="0" y="9432338"/>
            <a:ext cx="2946643" cy="495834"/>
          </a:xfrm>
          <a:prstGeom prst="rect">
            <a:avLst/>
          </a:prstGeom>
          <a:noFill/>
          <a:ln w="9525">
            <a:noFill/>
            <a:miter lim="800000"/>
            <a:headEnd/>
            <a:tailEnd/>
          </a:ln>
          <a:effectLst/>
        </p:spPr>
        <p:txBody>
          <a:bodyPr vert="horz" wrap="square" lIns="95717" tIns="47858" rIns="95717" bIns="47858" numCol="1" anchor="b" anchorCtr="0" compatLnSpc="1">
            <a:prstTxWarp prst="textNoShape">
              <a:avLst/>
            </a:prstTxWarp>
          </a:bodyPr>
          <a:lstStyle>
            <a:lvl1pPr algn="l" eaLnBrk="0" hangingPunct="0">
              <a:defRPr sz="1200">
                <a:latin typeface="Arial" charset="0"/>
                <a:ea typeface="ヒラギノ角ゴ Pro W3" pitchFamily="-112" charset="-128"/>
              </a:defRPr>
            </a:lvl1pPr>
          </a:lstStyle>
          <a:p>
            <a:pPr>
              <a:defRPr/>
            </a:pPr>
            <a:endParaRPr lang="en-US" dirty="0"/>
          </a:p>
        </p:txBody>
      </p:sp>
      <p:sp>
        <p:nvSpPr>
          <p:cNvPr id="123909" name="Rectangle 5"/>
          <p:cNvSpPr>
            <a:spLocks noGrp="1" noChangeArrowheads="1"/>
          </p:cNvSpPr>
          <p:nvPr>
            <p:ph type="sldNum" sz="quarter" idx="3"/>
          </p:nvPr>
        </p:nvSpPr>
        <p:spPr bwMode="auto">
          <a:xfrm>
            <a:off x="3851146" y="9432338"/>
            <a:ext cx="2946643" cy="495834"/>
          </a:xfrm>
          <a:prstGeom prst="rect">
            <a:avLst/>
          </a:prstGeom>
          <a:noFill/>
          <a:ln w="9525">
            <a:noFill/>
            <a:miter lim="800000"/>
            <a:headEnd/>
            <a:tailEnd/>
          </a:ln>
          <a:effectLst/>
        </p:spPr>
        <p:txBody>
          <a:bodyPr vert="horz" wrap="square" lIns="95717" tIns="47858" rIns="95717" bIns="47858" numCol="1" anchor="b" anchorCtr="0" compatLnSpc="1">
            <a:prstTxWarp prst="textNoShape">
              <a:avLst/>
            </a:prstTxWarp>
          </a:bodyPr>
          <a:lstStyle>
            <a:lvl1pPr algn="r" eaLnBrk="0" hangingPunct="0">
              <a:defRPr sz="1200">
                <a:latin typeface="Arial" charset="0"/>
                <a:ea typeface="ヒラギノ角ゴ Pro W3" pitchFamily="-112" charset="-128"/>
              </a:defRPr>
            </a:lvl1pPr>
          </a:lstStyle>
          <a:p>
            <a:pPr>
              <a:defRPr/>
            </a:pPr>
            <a:fld id="{F1E94D36-4416-4043-BE79-F057DB0D8397}"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643" cy="495834"/>
          </a:xfrm>
          <a:prstGeom prst="rect">
            <a:avLst/>
          </a:prstGeom>
          <a:noFill/>
          <a:ln w="9525">
            <a:noFill/>
            <a:miter lim="800000"/>
            <a:headEnd/>
            <a:tailEnd/>
          </a:ln>
        </p:spPr>
        <p:txBody>
          <a:bodyPr vert="horz" wrap="square" lIns="96652" tIns="48324" rIns="96652" bIns="48324" numCol="1" anchor="t" anchorCtr="0" compatLnSpc="1">
            <a:prstTxWarp prst="textNoShape">
              <a:avLst/>
            </a:prstTxWarp>
          </a:bodyPr>
          <a:lstStyle>
            <a:lvl1pPr algn="l" defTabSz="967151" eaLnBrk="0" hangingPunct="0">
              <a:defRPr sz="1200">
                <a:latin typeface="Arial" charset="0"/>
                <a:ea typeface="ヒラギノ角ゴ Pro W3" pitchFamily="-112" charset="-128"/>
              </a:defRPr>
            </a:lvl1pPr>
          </a:lstStyle>
          <a:p>
            <a:pPr>
              <a:defRPr/>
            </a:pPr>
            <a:endParaRPr lang="en-US" dirty="0"/>
          </a:p>
        </p:txBody>
      </p:sp>
      <p:sp>
        <p:nvSpPr>
          <p:cNvPr id="5123" name="Rectangle 3"/>
          <p:cNvSpPr>
            <a:spLocks noGrp="1" noChangeArrowheads="1"/>
          </p:cNvSpPr>
          <p:nvPr>
            <p:ph type="dt" idx="1"/>
          </p:nvPr>
        </p:nvSpPr>
        <p:spPr bwMode="auto">
          <a:xfrm>
            <a:off x="3852621" y="0"/>
            <a:ext cx="2946642" cy="495834"/>
          </a:xfrm>
          <a:prstGeom prst="rect">
            <a:avLst/>
          </a:prstGeom>
          <a:noFill/>
          <a:ln w="9525">
            <a:noFill/>
            <a:miter lim="800000"/>
            <a:headEnd/>
            <a:tailEnd/>
          </a:ln>
        </p:spPr>
        <p:txBody>
          <a:bodyPr vert="horz" wrap="square" lIns="96652" tIns="48324" rIns="96652" bIns="48324" numCol="1" anchor="t" anchorCtr="0" compatLnSpc="1">
            <a:prstTxWarp prst="textNoShape">
              <a:avLst/>
            </a:prstTxWarp>
          </a:bodyPr>
          <a:lstStyle>
            <a:lvl1pPr algn="r" defTabSz="967151" eaLnBrk="0" hangingPunct="0">
              <a:defRPr sz="1200">
                <a:latin typeface="Arial" charset="0"/>
                <a:ea typeface="ヒラギノ角ゴ Pro W3" pitchFamily="-112" charset="-128"/>
              </a:defRPr>
            </a:lvl1pPr>
          </a:lstStyle>
          <a:p>
            <a:pPr>
              <a:defRPr/>
            </a:pPr>
            <a:endParaRPr lang="en-US" dirty="0"/>
          </a:p>
        </p:txBody>
      </p:sp>
      <p:sp>
        <p:nvSpPr>
          <p:cNvPr id="21508" name="Rectangle 4"/>
          <p:cNvSpPr>
            <a:spLocks noGrp="1" noRot="1" noChangeAspect="1" noChangeArrowheads="1" noTextEdit="1"/>
          </p:cNvSpPr>
          <p:nvPr>
            <p:ph type="sldImg" idx="2"/>
          </p:nvPr>
        </p:nvSpPr>
        <p:spPr bwMode="auto">
          <a:xfrm>
            <a:off x="915988" y="744538"/>
            <a:ext cx="4967287" cy="3725862"/>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08930" y="4716990"/>
            <a:ext cx="4981404" cy="4467431"/>
          </a:xfrm>
          <a:prstGeom prst="rect">
            <a:avLst/>
          </a:prstGeom>
          <a:noFill/>
          <a:ln w="9525">
            <a:noFill/>
            <a:miter lim="800000"/>
            <a:headEnd/>
            <a:tailEnd/>
          </a:ln>
        </p:spPr>
        <p:txBody>
          <a:bodyPr vert="horz" wrap="square" lIns="96652" tIns="48324" rIns="96652" bIns="483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433980"/>
            <a:ext cx="2946643" cy="495834"/>
          </a:xfrm>
          <a:prstGeom prst="rect">
            <a:avLst/>
          </a:prstGeom>
          <a:noFill/>
          <a:ln w="9525">
            <a:noFill/>
            <a:miter lim="800000"/>
            <a:headEnd/>
            <a:tailEnd/>
          </a:ln>
        </p:spPr>
        <p:txBody>
          <a:bodyPr vert="horz" wrap="square" lIns="96652" tIns="48324" rIns="96652" bIns="48324" numCol="1" anchor="b" anchorCtr="0" compatLnSpc="1">
            <a:prstTxWarp prst="textNoShape">
              <a:avLst/>
            </a:prstTxWarp>
          </a:bodyPr>
          <a:lstStyle>
            <a:lvl1pPr algn="l" defTabSz="967151" eaLnBrk="0" hangingPunct="0">
              <a:defRPr sz="1200">
                <a:latin typeface="Arial" charset="0"/>
                <a:ea typeface="ヒラギノ角ゴ Pro W3" pitchFamily="-112" charset="-128"/>
              </a:defRPr>
            </a:lvl1pPr>
          </a:lstStyle>
          <a:p>
            <a:pPr>
              <a:defRPr/>
            </a:pPr>
            <a:endParaRPr lang="en-US" dirty="0"/>
          </a:p>
        </p:txBody>
      </p:sp>
      <p:sp>
        <p:nvSpPr>
          <p:cNvPr id="5127" name="Rectangle 7"/>
          <p:cNvSpPr>
            <a:spLocks noGrp="1" noChangeArrowheads="1"/>
          </p:cNvSpPr>
          <p:nvPr>
            <p:ph type="sldNum" sz="quarter" idx="5"/>
          </p:nvPr>
        </p:nvSpPr>
        <p:spPr bwMode="auto">
          <a:xfrm>
            <a:off x="3852621" y="9433980"/>
            <a:ext cx="2946642" cy="495834"/>
          </a:xfrm>
          <a:prstGeom prst="rect">
            <a:avLst/>
          </a:prstGeom>
          <a:noFill/>
          <a:ln w="9525">
            <a:noFill/>
            <a:miter lim="800000"/>
            <a:headEnd/>
            <a:tailEnd/>
          </a:ln>
        </p:spPr>
        <p:txBody>
          <a:bodyPr vert="horz" wrap="square" lIns="96652" tIns="48324" rIns="96652" bIns="48324" numCol="1" anchor="b" anchorCtr="0" compatLnSpc="1">
            <a:prstTxWarp prst="textNoShape">
              <a:avLst/>
            </a:prstTxWarp>
          </a:bodyPr>
          <a:lstStyle>
            <a:lvl1pPr algn="r" defTabSz="967151" eaLnBrk="0" hangingPunct="0">
              <a:defRPr sz="1200">
                <a:latin typeface="Arial" charset="0"/>
                <a:ea typeface="ヒラギノ角ゴ Pro W3" pitchFamily="-112" charset="-128"/>
              </a:defRPr>
            </a:lvl1pPr>
          </a:lstStyle>
          <a:p>
            <a:pPr>
              <a:defRPr/>
            </a:pPr>
            <a:fld id="{B025D6AD-431A-4B61-868D-DFEF94E8201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ヒラギノ角ゴ Pro W3" pitchFamily="-107"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defTabSz="966147"/>
            <a:fld id="{D5C0E6FE-56D4-49CF-9CB5-21E6EF78A4F3}" type="slidenum">
              <a:rPr lang="en-US" smtClean="0">
                <a:ea typeface="ヒラギノ角ゴ Pro W3" pitchFamily="70" charset="-128"/>
              </a:rPr>
              <a:pPr defTabSz="966147"/>
              <a:t>1</a:t>
            </a:fld>
            <a:endParaRPr lang="en-US" dirty="0">
              <a:ea typeface="ヒラギノ角ゴ Pro W3" pitchFamily="70" charset="-128"/>
            </a:endParaRPr>
          </a:p>
        </p:txBody>
      </p:sp>
      <p:sp>
        <p:nvSpPr>
          <p:cNvPr id="22531" name="Rectangle 2"/>
          <p:cNvSpPr>
            <a:spLocks noGrp="1" noRot="1" noChangeAspect="1" noChangeArrowheads="1" noTextEdit="1"/>
          </p:cNvSpPr>
          <p:nvPr>
            <p:ph type="sldImg"/>
          </p:nvPr>
        </p:nvSpPr>
        <p:spPr>
          <a:xfrm>
            <a:off x="88900" y="744538"/>
            <a:ext cx="6621463" cy="3725862"/>
          </a:xfrm>
          <a:ln/>
        </p:spPr>
      </p:sp>
      <p:sp>
        <p:nvSpPr>
          <p:cNvPr id="22532" name="Rectangle 3"/>
          <p:cNvSpPr>
            <a:spLocks noGrp="1" noChangeArrowheads="1"/>
          </p:cNvSpPr>
          <p:nvPr>
            <p:ph type="body" idx="1"/>
          </p:nvPr>
        </p:nvSpPr>
        <p:spPr>
          <a:noFill/>
          <a:ln/>
        </p:spPr>
        <p:txBody>
          <a:bodyPr/>
          <a:lstStyle/>
          <a:p>
            <a:pPr eaLnBrk="1" hangingPunct="1"/>
            <a:endParaRPr lang="en-US" dirty="0">
              <a:ea typeface="ヒラギノ角ゴ Pro W3" pitchFamily="7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113441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245954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19705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3927519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877828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953865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2178733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defTabSz="966147"/>
            <a:fld id="{D5C0E6FE-56D4-49CF-9CB5-21E6EF78A4F3}" type="slidenum">
              <a:rPr lang="en-US" smtClean="0">
                <a:ea typeface="ヒラギノ角ゴ Pro W3" pitchFamily="70" charset="-128"/>
              </a:rPr>
              <a:pPr defTabSz="966147"/>
              <a:t>26</a:t>
            </a:fld>
            <a:endParaRPr lang="en-US" dirty="0">
              <a:ea typeface="ヒラギノ角ゴ Pro W3" pitchFamily="70" charset="-128"/>
            </a:endParaRPr>
          </a:p>
        </p:txBody>
      </p:sp>
      <p:sp>
        <p:nvSpPr>
          <p:cNvPr id="22531" name="Rectangle 2"/>
          <p:cNvSpPr>
            <a:spLocks noGrp="1" noRot="1" noChangeAspect="1" noChangeArrowheads="1" noTextEdit="1"/>
          </p:cNvSpPr>
          <p:nvPr>
            <p:ph type="sldImg"/>
          </p:nvPr>
        </p:nvSpPr>
        <p:spPr>
          <a:xfrm>
            <a:off x="88900" y="744538"/>
            <a:ext cx="6621463" cy="3725862"/>
          </a:xfrm>
          <a:ln/>
        </p:spPr>
      </p:sp>
      <p:sp>
        <p:nvSpPr>
          <p:cNvPr id="22532" name="Rectangle 3"/>
          <p:cNvSpPr>
            <a:spLocks noGrp="1" noChangeArrowheads="1"/>
          </p:cNvSpPr>
          <p:nvPr>
            <p:ph type="body" idx="1"/>
          </p:nvPr>
        </p:nvSpPr>
        <p:spPr>
          <a:noFill/>
          <a:ln/>
        </p:spPr>
        <p:txBody>
          <a:bodyPr/>
          <a:lstStyle/>
          <a:p>
            <a:pPr eaLnBrk="1" hangingPunct="1"/>
            <a:endParaRPr lang="en-US" dirty="0">
              <a:ea typeface="ヒラギノ角ゴ Pro W3" pitchFamily="70" charset="-128"/>
            </a:endParaRPr>
          </a:p>
        </p:txBody>
      </p:sp>
    </p:spTree>
    <p:extLst>
      <p:ext uri="{BB962C8B-B14F-4D97-AF65-F5344CB8AC3E}">
        <p14:creationId xmlns:p14="http://schemas.microsoft.com/office/powerpoint/2010/main" val="1354485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2386267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704462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1271596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108967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2599295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192780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72457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134485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27176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73335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88900" y="744538"/>
            <a:ext cx="6621463" cy="3725862"/>
          </a:xfrm>
          <a:ln/>
        </p:spPr>
      </p:sp>
      <p:sp>
        <p:nvSpPr>
          <p:cNvPr id="28675" name="Rectangle 3"/>
          <p:cNvSpPr>
            <a:spLocks noGrp="1" noChangeArrowheads="1"/>
          </p:cNvSpPr>
          <p:nvPr>
            <p:ph type="body" idx="1"/>
          </p:nvPr>
        </p:nvSpPr>
        <p:spPr>
          <a:noFill/>
          <a:ln/>
        </p:spPr>
        <p:txBody>
          <a:bodyPr/>
          <a:lstStyle/>
          <a:p>
            <a:r>
              <a:rPr lang="en-US" b="1" dirty="0">
                <a:ea typeface="ヒラギノ角ゴ Pro W3" pitchFamily="70" charset="-128"/>
              </a:rPr>
              <a:t>Investment Strategy/Approach</a:t>
            </a:r>
            <a:r>
              <a:rPr lang="en-US" dirty="0">
                <a:ea typeface="ヒラギノ角ゴ Pro W3" pitchFamily="70" charset="-128"/>
              </a:rPr>
              <a:t>: This page should be a breakdown of investment strategy or strategies utilized which can include an investment universe, sub strategy allocation, market cap, associated investment themes, etc.</a:t>
            </a:r>
          </a:p>
          <a:p>
            <a:r>
              <a:rPr lang="en-US" dirty="0">
                <a:ea typeface="ヒラギノ角ゴ Pro W3" pitchFamily="70" charset="-128"/>
              </a:rPr>
              <a:t>Sample: XYZ employs an [insert text here] investment approach driven by [insert text here]. The Fund’s investment mandate enables managers to take a position in any instrument across the capital structure while maintaining balanced exposure.</a:t>
            </a:r>
          </a:p>
          <a:p>
            <a:endParaRPr lang="en-US" dirty="0">
              <a:ea typeface="ヒラギノ角ゴ Pro W3" pitchFamily="70" charset="-128"/>
            </a:endParaRPr>
          </a:p>
        </p:txBody>
      </p:sp>
    </p:spTree>
    <p:extLst>
      <p:ext uri="{BB962C8B-B14F-4D97-AF65-F5344CB8AC3E}">
        <p14:creationId xmlns:p14="http://schemas.microsoft.com/office/powerpoint/2010/main" val="160772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361192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88900" y="744538"/>
            <a:ext cx="6621463" cy="3725862"/>
          </a:xfrm>
          <a:ln/>
        </p:spPr>
      </p:sp>
      <p:sp>
        <p:nvSpPr>
          <p:cNvPr id="31747" name="Rectangle 3"/>
          <p:cNvSpPr>
            <a:spLocks noGrp="1" noChangeArrowheads="1"/>
          </p:cNvSpPr>
          <p:nvPr>
            <p:ph type="body" idx="1"/>
          </p:nvPr>
        </p:nvSpPr>
        <p:spPr>
          <a:noFill/>
          <a:ln/>
        </p:spPr>
        <p:txBody>
          <a:bodyPr/>
          <a:lstStyle/>
          <a:p>
            <a:r>
              <a:rPr lang="en-US" b="1" dirty="0">
                <a:ea typeface="ヒラギノ角ゴ Pro W3" pitchFamily="70" charset="-128"/>
              </a:rPr>
              <a:t>Risk Management</a:t>
            </a:r>
            <a:r>
              <a:rPr lang="en-US" dirty="0">
                <a:ea typeface="ヒラギノ角ゴ Pro W3" pitchFamily="70" charset="-128"/>
              </a:rPr>
              <a:t>: This page outlines a comprehensive overview of risk management approach and risk controls. </a:t>
            </a:r>
            <a:endParaRPr lang="en-US" b="1" dirty="0">
              <a:ea typeface="ヒラギノ角ゴ Pro W3" pitchFamily="70" charset="-128"/>
            </a:endParaRPr>
          </a:p>
          <a:p>
            <a:r>
              <a:rPr lang="en-US" dirty="0">
                <a:ea typeface="ヒラギノ角ゴ Pro W3" pitchFamily="70" charset="-128"/>
              </a:rPr>
              <a:t>Should potentially touch on: </a:t>
            </a:r>
          </a:p>
          <a:p>
            <a:r>
              <a:rPr lang="en-US" dirty="0">
                <a:ea typeface="ヒラギノ角ゴ Pro W3" pitchFamily="70" charset="-128"/>
              </a:rPr>
              <a:t>position sizing</a:t>
            </a:r>
          </a:p>
          <a:p>
            <a:r>
              <a:rPr lang="en-US" dirty="0">
                <a:ea typeface="ヒラギノ角ゴ Pro W3" pitchFamily="70" charset="-128"/>
              </a:rPr>
              <a:t>net and gross exposures</a:t>
            </a:r>
          </a:p>
          <a:p>
            <a:r>
              <a:rPr lang="en-US" dirty="0">
                <a:ea typeface="ヒラギノ角ゴ Pro W3" pitchFamily="70" charset="-128"/>
              </a:rPr>
              <a:t>stop loss policy</a:t>
            </a:r>
          </a:p>
          <a:p>
            <a:r>
              <a:rPr lang="en-US" dirty="0">
                <a:ea typeface="ヒラギノ角ゴ Pro W3" pitchFamily="70" charset="-128"/>
              </a:rPr>
              <a:t>diversification </a:t>
            </a:r>
          </a:p>
          <a:p>
            <a:r>
              <a:rPr lang="en-US" dirty="0">
                <a:ea typeface="ヒラギノ角ゴ Pro W3" pitchFamily="70" charset="-128"/>
              </a:rPr>
              <a:t>correlation</a:t>
            </a:r>
          </a:p>
          <a:p>
            <a:r>
              <a:rPr lang="en-US" dirty="0">
                <a:ea typeface="ヒラギノ角ゴ Pro W3" pitchFamily="70" charset="-128"/>
              </a:rPr>
              <a:t>liquidity </a:t>
            </a:r>
          </a:p>
          <a:p>
            <a:r>
              <a:rPr lang="en-US" dirty="0">
                <a:ea typeface="ヒラギノ角ゴ Pro W3" pitchFamily="70" charset="-128"/>
              </a:rPr>
              <a:t>metrics used to monitor portfolio </a:t>
            </a:r>
            <a:endParaRPr lang="en-US" b="1" dirty="0">
              <a:ea typeface="ヒラギノ角ゴ Pro W3" pitchFamily="70" charset="-128"/>
            </a:endParaRPr>
          </a:p>
          <a:p>
            <a:endParaRPr lang="en-US" b="1" dirty="0">
              <a:ea typeface="ヒラギノ角ゴ Pro W3" pitchFamily="70" charset="-128"/>
            </a:endParaRPr>
          </a:p>
          <a:p>
            <a:r>
              <a:rPr lang="en-US" dirty="0">
                <a:ea typeface="ヒラギノ角ゴ Pro W3" pitchFamily="70" charset="-128"/>
              </a:rPr>
              <a:t>Also include other metrics such as:</a:t>
            </a:r>
          </a:p>
          <a:p>
            <a:r>
              <a:rPr lang="en-US" dirty="0">
                <a:ea typeface="ヒラギノ角ゴ Pro W3" pitchFamily="70" charset="-128"/>
              </a:rPr>
              <a:t>beta</a:t>
            </a:r>
          </a:p>
          <a:p>
            <a:r>
              <a:rPr lang="en-US" dirty="0">
                <a:ea typeface="ヒラギノ角ゴ Pro W3" pitchFamily="70" charset="-128"/>
              </a:rPr>
              <a:t>VaR</a:t>
            </a:r>
          </a:p>
          <a:p>
            <a:r>
              <a:rPr lang="en-US" dirty="0">
                <a:ea typeface="ヒラギノ角ゴ Pro W3" pitchFamily="70" charset="-128"/>
              </a:rPr>
              <a:t>stress tests</a:t>
            </a:r>
          </a:p>
          <a:p>
            <a:r>
              <a:rPr lang="en-US" dirty="0">
                <a:ea typeface="ヒラギノ角ゴ Pro W3" pitchFamily="70" charset="-128"/>
              </a:rPr>
              <a:t>scenario analysis</a:t>
            </a:r>
          </a:p>
        </p:txBody>
      </p:sp>
    </p:spTree>
    <p:extLst>
      <p:ext uri="{BB962C8B-B14F-4D97-AF65-F5344CB8AC3E}">
        <p14:creationId xmlns:p14="http://schemas.microsoft.com/office/powerpoint/2010/main" val="71052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Rectangle 12"/>
          <p:cNvSpPr>
            <a:spLocks noChangeArrowheads="1"/>
          </p:cNvSpPr>
          <p:nvPr userDrawn="1"/>
        </p:nvSpPr>
        <p:spPr bwMode="auto">
          <a:xfrm>
            <a:off x="0" y="1"/>
            <a:ext cx="12192000" cy="6873875"/>
          </a:xfrm>
          <a:prstGeom prst="rect">
            <a:avLst/>
          </a:prstGeom>
          <a:solidFill>
            <a:srgbClr val="05345B">
              <a:alpha val="89999"/>
            </a:srgbClr>
          </a:solidFill>
          <a:ln w="9525">
            <a:noFill/>
            <a:miter lim="800000"/>
            <a:headEnd/>
            <a:tailEnd/>
          </a:ln>
        </p:spPr>
        <p:txBody>
          <a:bodyPr wrap="none" anchor="ctr"/>
          <a:lstStyle/>
          <a:p>
            <a:pPr algn="l" eaLnBrk="0" hangingPunct="0">
              <a:defRPr/>
            </a:pPr>
            <a:endParaRPr lang="en-US" sz="2400" b="0" dirty="0">
              <a:latin typeface="Times" pitchFamily="-112" charset="0"/>
              <a:ea typeface="ヒラギノ角ゴ Pro W3" pitchFamily="-112" charset="-128"/>
            </a:endParaRPr>
          </a:p>
        </p:txBody>
      </p:sp>
      <p:sp>
        <p:nvSpPr>
          <p:cNvPr id="3" name="Rectangle 13"/>
          <p:cNvSpPr>
            <a:spLocks noChangeArrowheads="1"/>
          </p:cNvSpPr>
          <p:nvPr userDrawn="1"/>
        </p:nvSpPr>
        <p:spPr bwMode="auto">
          <a:xfrm>
            <a:off x="116417" y="82550"/>
            <a:ext cx="11961283" cy="6710363"/>
          </a:xfrm>
          <a:prstGeom prst="rect">
            <a:avLst/>
          </a:prstGeom>
          <a:solidFill>
            <a:schemeClr val="bg1"/>
          </a:solidFill>
          <a:ln w="9525">
            <a:noFill/>
            <a:miter lim="800000"/>
            <a:headEnd/>
            <a:tailEnd/>
          </a:ln>
          <a:effectLst/>
        </p:spPr>
        <p:txBody>
          <a:bodyPr wrap="none" anchor="ctr"/>
          <a:lstStyle/>
          <a:p>
            <a:pPr algn="l" eaLnBrk="0" hangingPunct="0">
              <a:defRPr/>
            </a:pPr>
            <a:endParaRPr lang="en-US" sz="2400" b="0" dirty="0">
              <a:latin typeface="Times" pitchFamily="-112" charset="0"/>
              <a:ea typeface="ヒラギノ角ゴ Pro W3" pitchFamily="-112" charset="-128"/>
            </a:endParaRP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9"/>
          <p:cNvSpPr>
            <a:spLocks noGrp="1" noChangeArrowheads="1"/>
          </p:cNvSpPr>
          <p:nvPr>
            <p:ph type="sldNum" sz="quarter" idx="10"/>
          </p:nvPr>
        </p:nvSpPr>
        <p:spPr>
          <a:ln/>
        </p:spPr>
        <p:txBody>
          <a:bodyPr/>
          <a:lstStyle>
            <a:lvl1pPr>
              <a:defRPr/>
            </a:lvl1pPr>
          </a:lstStyle>
          <a:p>
            <a:pPr>
              <a:defRPr/>
            </a:pPr>
            <a:fld id="{8A985A3C-5B34-42EF-8815-06371FA25BB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9"/>
          <p:cNvSpPr>
            <a:spLocks noGrp="1" noChangeArrowheads="1"/>
          </p:cNvSpPr>
          <p:nvPr>
            <p:ph type="sldNum" sz="quarter" idx="10"/>
          </p:nvPr>
        </p:nvSpPr>
        <p:spPr>
          <a:ln/>
        </p:spPr>
        <p:txBody>
          <a:bodyPr/>
          <a:lstStyle>
            <a:lvl1pPr>
              <a:defRPr/>
            </a:lvl1pPr>
          </a:lstStyle>
          <a:p>
            <a:pPr>
              <a:defRPr/>
            </a:pPr>
            <a:fld id="{5D0CB3D4-4CBB-4479-A8A4-F8F4E916AD16}"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3567" y="257176"/>
            <a:ext cx="2853267" cy="6067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1651" y="257176"/>
            <a:ext cx="8358716" cy="6067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9"/>
          <p:cNvSpPr>
            <a:spLocks noGrp="1" noChangeArrowheads="1"/>
          </p:cNvSpPr>
          <p:nvPr>
            <p:ph type="sldNum" sz="quarter" idx="10"/>
          </p:nvPr>
        </p:nvSpPr>
        <p:spPr>
          <a:ln/>
        </p:spPr>
        <p:txBody>
          <a:bodyPr/>
          <a:lstStyle>
            <a:lvl1pPr>
              <a:defRPr/>
            </a:lvl1pPr>
          </a:lstStyle>
          <a:p>
            <a:pPr>
              <a:defRPr/>
            </a:pPr>
            <a:fld id="{6ED7AFA2-12CA-4386-B723-AE5A27E83B3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1651" y="257175"/>
            <a:ext cx="5350933" cy="533400"/>
          </a:xfrm>
        </p:spPr>
        <p:txBody>
          <a:bodyPr/>
          <a:lstStyle/>
          <a:p>
            <a:r>
              <a:rPr lang="en-US"/>
              <a:t>Click to edit Master title style</a:t>
            </a:r>
          </a:p>
        </p:txBody>
      </p:sp>
      <p:sp>
        <p:nvSpPr>
          <p:cNvPr id="3" name="Table Placeholder 2"/>
          <p:cNvSpPr>
            <a:spLocks noGrp="1"/>
          </p:cNvSpPr>
          <p:nvPr>
            <p:ph type="tbl" idx="1"/>
          </p:nvPr>
        </p:nvSpPr>
        <p:spPr>
          <a:xfrm>
            <a:off x="510118" y="1295400"/>
            <a:ext cx="11406716" cy="5029200"/>
          </a:xfrm>
        </p:spPr>
        <p:txBody>
          <a:bodyPr/>
          <a:lstStyle/>
          <a:p>
            <a:pPr lvl="0"/>
            <a:endParaRPr lang="en-US" noProof="0" dirty="0"/>
          </a:p>
        </p:txBody>
      </p:sp>
      <p:sp>
        <p:nvSpPr>
          <p:cNvPr id="4" name="Rectangle 99"/>
          <p:cNvSpPr>
            <a:spLocks noGrp="1" noChangeArrowheads="1"/>
          </p:cNvSpPr>
          <p:nvPr>
            <p:ph type="sldNum" sz="quarter" idx="10"/>
          </p:nvPr>
        </p:nvSpPr>
        <p:spPr>
          <a:ln/>
        </p:spPr>
        <p:txBody>
          <a:bodyPr/>
          <a:lstStyle>
            <a:lvl1pPr>
              <a:defRPr/>
            </a:lvl1pPr>
          </a:lstStyle>
          <a:p>
            <a:pPr>
              <a:defRPr/>
            </a:pPr>
            <a:fld id="{B0F6C992-4DAA-46CE-9E7B-65808AA6B6D1}"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1651" y="257176"/>
            <a:ext cx="11415183" cy="6067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9"/>
          <p:cNvSpPr>
            <a:spLocks noGrp="1" noChangeArrowheads="1"/>
          </p:cNvSpPr>
          <p:nvPr>
            <p:ph type="sldNum" sz="quarter" idx="10"/>
          </p:nvPr>
        </p:nvSpPr>
        <p:spPr>
          <a:ln/>
        </p:spPr>
        <p:txBody>
          <a:bodyPr/>
          <a:lstStyle>
            <a:lvl1pPr>
              <a:defRPr/>
            </a:lvl1pPr>
          </a:lstStyle>
          <a:p>
            <a:pPr>
              <a:defRPr/>
            </a:pPr>
            <a:fld id="{27227534-4207-4503-9401-396FD7D0A2B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Rectangle 12"/>
          <p:cNvSpPr>
            <a:spLocks noChangeArrowheads="1"/>
          </p:cNvSpPr>
          <p:nvPr userDrawn="1"/>
        </p:nvSpPr>
        <p:spPr bwMode="auto">
          <a:xfrm>
            <a:off x="0" y="1"/>
            <a:ext cx="12192000" cy="6873875"/>
          </a:xfrm>
          <a:prstGeom prst="rect">
            <a:avLst/>
          </a:prstGeom>
          <a:solidFill>
            <a:schemeClr val="bg1"/>
          </a:solidFill>
          <a:ln w="9525">
            <a:noFill/>
            <a:miter lim="800000"/>
            <a:headEnd/>
            <a:tailEnd/>
          </a:ln>
        </p:spPr>
        <p:txBody>
          <a:bodyPr wrap="none" anchor="ctr"/>
          <a:lstStyle/>
          <a:p>
            <a:pPr algn="l" eaLnBrk="0" hangingPunct="0">
              <a:defRPr/>
            </a:pPr>
            <a:endParaRPr lang="en-US" sz="2400" b="0" dirty="0">
              <a:latin typeface="Times" pitchFamily="-112" charset="0"/>
              <a:ea typeface="ヒラギノ角ゴ Pro W3" pitchFamily="-112" charset="-128"/>
            </a:endParaRPr>
          </a:p>
        </p:txBody>
      </p:sp>
      <p:sp>
        <p:nvSpPr>
          <p:cNvPr id="3" name="Rectangle 13"/>
          <p:cNvSpPr>
            <a:spLocks noChangeArrowheads="1"/>
          </p:cNvSpPr>
          <p:nvPr userDrawn="1"/>
        </p:nvSpPr>
        <p:spPr bwMode="auto">
          <a:xfrm>
            <a:off x="116417" y="82550"/>
            <a:ext cx="11961283" cy="6710363"/>
          </a:xfrm>
          <a:prstGeom prst="rect">
            <a:avLst/>
          </a:prstGeom>
          <a:solidFill>
            <a:schemeClr val="bg1"/>
          </a:solidFill>
          <a:ln w="9525">
            <a:noFill/>
            <a:miter lim="800000"/>
            <a:headEnd/>
            <a:tailEnd/>
          </a:ln>
          <a:effectLst/>
        </p:spPr>
        <p:txBody>
          <a:bodyPr wrap="none" anchor="ctr"/>
          <a:lstStyle/>
          <a:p>
            <a:pPr algn="l" eaLnBrk="0" hangingPunct="0">
              <a:defRPr/>
            </a:pPr>
            <a:endParaRPr lang="en-US" sz="2400" b="0" dirty="0">
              <a:latin typeface="Times" pitchFamily="-112" charset="0"/>
              <a:ea typeface="ヒラギノ角ゴ Pro W3" pitchFamily="-112" charset="-128"/>
            </a:endParaRPr>
          </a:p>
        </p:txBody>
      </p:sp>
      <p:sp>
        <p:nvSpPr>
          <p:cNvPr id="5" name="Rectangle 318"/>
          <p:cNvSpPr>
            <a:spLocks noChangeArrowheads="1"/>
          </p:cNvSpPr>
          <p:nvPr userDrawn="1"/>
        </p:nvSpPr>
        <p:spPr bwMode="auto">
          <a:xfrm>
            <a:off x="1" y="0"/>
            <a:ext cx="12191999" cy="720000"/>
          </a:xfrm>
          <a:prstGeom prst="rect">
            <a:avLst/>
          </a:prstGeom>
          <a:solidFill>
            <a:srgbClr val="05345B"/>
          </a:solidFill>
          <a:ln w="9525" algn="ctr">
            <a:noFill/>
            <a:miter lim="800000"/>
            <a:headEnd/>
            <a:tailEnd/>
          </a:ln>
          <a:effectLst/>
        </p:spPr>
        <p:txBody>
          <a:bodyPr wrap="square" lIns="0" tIns="0" rIns="0" bIns="0" anchor="ctr">
            <a:spAutoFit/>
          </a:bodyPr>
          <a:lstStyle/>
          <a:p>
            <a:pPr>
              <a:defRPr/>
            </a:pPr>
            <a:endParaRPr lang="en-US" sz="800" dirty="0"/>
          </a:p>
        </p:txBody>
      </p:sp>
      <p:sp>
        <p:nvSpPr>
          <p:cNvPr id="7" name="Rectangle 99">
            <a:extLst>
              <a:ext uri="{FF2B5EF4-FFF2-40B4-BE49-F238E27FC236}">
                <a16:creationId xmlns="" xmlns:a16="http://schemas.microsoft.com/office/drawing/2014/main" id="{59233F7E-4F45-4A2B-B2A2-C157FCECBDB1}"/>
              </a:ext>
            </a:extLst>
          </p:cNvPr>
          <p:cNvSpPr>
            <a:spLocks noGrp="1" noChangeArrowheads="1"/>
          </p:cNvSpPr>
          <p:nvPr>
            <p:ph type="sldNum" sz="quarter" idx="10"/>
          </p:nvPr>
        </p:nvSpPr>
        <p:spPr>
          <a:xfrm>
            <a:off x="9169400" y="6505576"/>
            <a:ext cx="2819400" cy="180975"/>
          </a:xfrm>
          <a:ln/>
        </p:spPr>
        <p:txBody>
          <a:bodyPr/>
          <a:lstStyle>
            <a:lvl1pPr>
              <a:defRPr>
                <a:solidFill>
                  <a:srgbClr val="002060"/>
                </a:solidFill>
              </a:defRPr>
            </a:lvl1pPr>
          </a:lstStyle>
          <a:p>
            <a:pPr>
              <a:defRPr/>
            </a:pPr>
            <a:fld id="{1D2875D3-31C5-4B46-AF1A-47A0CFA01D04}" type="slidenum">
              <a:rPr lang="en-US" smtClean="0"/>
              <a:pPr>
                <a:defRPr/>
              </a:pPr>
              <a:t>‹#›</a:t>
            </a:fld>
            <a:endParaRPr lang="en-US" dirty="0"/>
          </a:p>
        </p:txBody>
      </p:sp>
    </p:spTree>
    <p:extLst>
      <p:ext uri="{BB962C8B-B14F-4D97-AF65-F5344CB8AC3E}">
        <p14:creationId xmlns:p14="http://schemas.microsoft.com/office/powerpoint/2010/main" val="2976203840"/>
      </p:ext>
    </p:extLst>
  </p:cSld>
  <p:clrMapOvr>
    <a:overrideClrMapping bg1="lt1" tx1="dk1" bg2="lt2" tx2="dk2" accent1="accent1" accent2="accent2" accent3="accent3" accent4="accent4" accent5="accent5" accent6="accent6" hlink="hlink" folHlink="folHlink"/>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9"/>
          <p:cNvSpPr>
            <a:spLocks noGrp="1" noChangeArrowheads="1"/>
          </p:cNvSpPr>
          <p:nvPr>
            <p:ph type="sldNum" sz="quarter" idx="10"/>
          </p:nvPr>
        </p:nvSpPr>
        <p:spPr>
          <a:ln/>
        </p:spPr>
        <p:txBody>
          <a:bodyPr/>
          <a:lstStyle>
            <a:lvl1pPr>
              <a:defRPr/>
            </a:lvl1pPr>
          </a:lstStyle>
          <a:p>
            <a:pPr>
              <a:defRPr/>
            </a:pPr>
            <a:fld id="{52B57EAE-E638-4595-B638-5C0C629846D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9"/>
          <p:cNvSpPr>
            <a:spLocks noGrp="1" noChangeArrowheads="1"/>
          </p:cNvSpPr>
          <p:nvPr>
            <p:ph type="sldNum" sz="quarter" idx="10"/>
          </p:nvPr>
        </p:nvSpPr>
        <p:spPr>
          <a:ln/>
        </p:spPr>
        <p:txBody>
          <a:bodyPr/>
          <a:lstStyle>
            <a:lvl1pPr>
              <a:defRPr/>
            </a:lvl1pPr>
          </a:lstStyle>
          <a:p>
            <a:pPr>
              <a:defRPr/>
            </a:pPr>
            <a:fld id="{1D2875D3-31C5-4B46-AF1A-47A0CFA01D0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0118" y="1295400"/>
            <a:ext cx="56007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4017" y="1295400"/>
            <a:ext cx="560281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9"/>
          <p:cNvSpPr>
            <a:spLocks noGrp="1" noChangeArrowheads="1"/>
          </p:cNvSpPr>
          <p:nvPr>
            <p:ph type="sldNum" sz="quarter" idx="10"/>
          </p:nvPr>
        </p:nvSpPr>
        <p:spPr>
          <a:ln/>
        </p:spPr>
        <p:txBody>
          <a:bodyPr/>
          <a:lstStyle>
            <a:lvl1pPr>
              <a:defRPr/>
            </a:lvl1pPr>
          </a:lstStyle>
          <a:p>
            <a:pPr>
              <a:defRPr/>
            </a:pPr>
            <a:fld id="{41103A41-E5BA-4807-8CDC-B8B28F6D0AA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9"/>
          <p:cNvSpPr>
            <a:spLocks noGrp="1" noChangeArrowheads="1"/>
          </p:cNvSpPr>
          <p:nvPr>
            <p:ph type="sldNum" sz="quarter" idx="10"/>
          </p:nvPr>
        </p:nvSpPr>
        <p:spPr>
          <a:ln/>
        </p:spPr>
        <p:txBody>
          <a:bodyPr/>
          <a:lstStyle>
            <a:lvl1pPr>
              <a:defRPr/>
            </a:lvl1pPr>
          </a:lstStyle>
          <a:p>
            <a:pPr>
              <a:defRPr/>
            </a:pPr>
            <a:fld id="{1D86BBD7-E3FF-4C2F-B8C5-0B03DCC1A8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9"/>
          <p:cNvSpPr>
            <a:spLocks noGrp="1" noChangeArrowheads="1"/>
          </p:cNvSpPr>
          <p:nvPr>
            <p:ph type="sldNum" sz="quarter" idx="10"/>
          </p:nvPr>
        </p:nvSpPr>
        <p:spPr>
          <a:ln/>
        </p:spPr>
        <p:txBody>
          <a:bodyPr/>
          <a:lstStyle>
            <a:lvl1pPr>
              <a:defRPr/>
            </a:lvl1pPr>
          </a:lstStyle>
          <a:p>
            <a:pPr>
              <a:defRPr/>
            </a:pPr>
            <a:fld id="{DE38F034-6197-4A4C-96AE-E551F7048B0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9"/>
          <p:cNvSpPr>
            <a:spLocks noGrp="1" noChangeArrowheads="1"/>
          </p:cNvSpPr>
          <p:nvPr>
            <p:ph type="sldNum" sz="quarter" idx="10"/>
          </p:nvPr>
        </p:nvSpPr>
        <p:spPr>
          <a:ln/>
        </p:spPr>
        <p:txBody>
          <a:bodyPr/>
          <a:lstStyle>
            <a:lvl1pPr>
              <a:defRPr/>
            </a:lvl1pPr>
          </a:lstStyle>
          <a:p>
            <a:pPr>
              <a:defRPr/>
            </a:pPr>
            <a:fld id="{104A6FB5-A315-4611-A1A5-017C1AD3888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9"/>
          <p:cNvSpPr>
            <a:spLocks noGrp="1" noChangeArrowheads="1"/>
          </p:cNvSpPr>
          <p:nvPr>
            <p:ph type="sldNum" sz="quarter" idx="10"/>
          </p:nvPr>
        </p:nvSpPr>
        <p:spPr>
          <a:ln/>
        </p:spPr>
        <p:txBody>
          <a:bodyPr/>
          <a:lstStyle>
            <a:lvl1pPr>
              <a:defRPr/>
            </a:lvl1pPr>
          </a:lstStyle>
          <a:p>
            <a:pPr>
              <a:defRPr/>
            </a:pPr>
            <a:fld id="{C4932D1A-BF55-4F3A-AA04-59BE280FD6C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12"/>
          <p:cNvSpPr>
            <a:spLocks noChangeArrowheads="1"/>
          </p:cNvSpPr>
          <p:nvPr userDrawn="1"/>
        </p:nvSpPr>
        <p:spPr bwMode="auto">
          <a:xfrm>
            <a:off x="0" y="1"/>
            <a:ext cx="12192000" cy="6873875"/>
          </a:xfrm>
          <a:prstGeom prst="rect">
            <a:avLst/>
          </a:prstGeom>
          <a:solidFill>
            <a:srgbClr val="243F66">
              <a:alpha val="89999"/>
            </a:srgbClr>
          </a:solidFill>
          <a:ln w="9525">
            <a:noFill/>
            <a:miter lim="800000"/>
            <a:headEnd/>
            <a:tailEnd/>
          </a:ln>
        </p:spPr>
        <p:txBody>
          <a:bodyPr wrap="none" anchor="ctr"/>
          <a:lstStyle/>
          <a:p>
            <a:pPr algn="l" eaLnBrk="0" hangingPunct="0">
              <a:defRPr/>
            </a:pPr>
            <a:endParaRPr lang="en-US" sz="2400" b="0" dirty="0">
              <a:latin typeface="Times" pitchFamily="-112" charset="0"/>
              <a:ea typeface="ヒラギノ角ゴ Pro W3" pitchFamily="-112" charset="-128"/>
            </a:endParaRPr>
          </a:p>
        </p:txBody>
      </p:sp>
      <p:sp>
        <p:nvSpPr>
          <p:cNvPr id="2" name="Rectangle 13"/>
          <p:cNvSpPr>
            <a:spLocks noChangeArrowheads="1"/>
          </p:cNvSpPr>
          <p:nvPr userDrawn="1"/>
        </p:nvSpPr>
        <p:spPr bwMode="auto">
          <a:xfrm>
            <a:off x="116417" y="82550"/>
            <a:ext cx="11961283" cy="6710363"/>
          </a:xfrm>
          <a:prstGeom prst="rect">
            <a:avLst/>
          </a:prstGeom>
          <a:solidFill>
            <a:schemeClr val="bg1"/>
          </a:solidFill>
          <a:ln w="9525">
            <a:noFill/>
            <a:miter lim="800000"/>
            <a:headEnd/>
            <a:tailEnd/>
          </a:ln>
          <a:effectLst/>
        </p:spPr>
        <p:txBody>
          <a:bodyPr wrap="none" anchor="ctr"/>
          <a:lstStyle/>
          <a:p>
            <a:pPr algn="l" eaLnBrk="0" hangingPunct="0">
              <a:defRPr/>
            </a:pPr>
            <a:endParaRPr lang="en-US" sz="2400" b="0" dirty="0">
              <a:latin typeface="Century Gothic" pitchFamily="34" charset="0"/>
            </a:endParaRPr>
          </a:p>
        </p:txBody>
      </p:sp>
      <p:grpSp>
        <p:nvGrpSpPr>
          <p:cNvPr id="2052" name="Group 268"/>
          <p:cNvGrpSpPr>
            <a:grpSpLocks/>
          </p:cNvGrpSpPr>
          <p:nvPr userDrawn="1"/>
        </p:nvGrpSpPr>
        <p:grpSpPr bwMode="auto">
          <a:xfrm>
            <a:off x="152400" y="104775"/>
            <a:ext cx="11887200" cy="1123950"/>
            <a:chOff x="72" y="66"/>
            <a:chExt cx="5616" cy="894"/>
          </a:xfrm>
        </p:grpSpPr>
        <p:sp>
          <p:nvSpPr>
            <p:cNvPr id="2186" name="Rectangle 138"/>
            <p:cNvSpPr>
              <a:spLocks noChangeArrowheads="1"/>
            </p:cNvSpPr>
            <p:nvPr userDrawn="1"/>
          </p:nvSpPr>
          <p:spPr bwMode="auto">
            <a:xfrm>
              <a:off x="72" y="66"/>
              <a:ext cx="3778" cy="894"/>
            </a:xfrm>
            <a:prstGeom prst="rect">
              <a:avLst/>
            </a:prstGeom>
            <a:gradFill rotWithShape="1">
              <a:gsLst>
                <a:gs pos="0">
                  <a:srgbClr val="243F66"/>
                </a:gs>
                <a:gs pos="100000">
                  <a:srgbClr val="0F172F"/>
                </a:gs>
              </a:gsLst>
              <a:path path="shape">
                <a:fillToRect l="50000" t="50000" r="50000" b="50000"/>
              </a:path>
            </a:gradFill>
            <a:ln w="9525">
              <a:noFill/>
              <a:miter lim="800000"/>
              <a:headEnd/>
              <a:tailEnd/>
            </a:ln>
            <a:effectLst/>
          </p:spPr>
          <p:txBody>
            <a:bodyPr wrap="none" anchor="ctr"/>
            <a:lstStyle/>
            <a:p>
              <a:pPr>
                <a:defRPr/>
              </a:pPr>
              <a:endParaRPr lang="en-US" sz="800" dirty="0"/>
            </a:p>
          </p:txBody>
        </p:sp>
        <p:sp>
          <p:nvSpPr>
            <p:cNvPr id="2152" name="Rectangle 104"/>
            <p:cNvSpPr>
              <a:spLocks noChangeArrowheads="1"/>
            </p:cNvSpPr>
            <p:nvPr userDrawn="1"/>
          </p:nvSpPr>
          <p:spPr bwMode="auto">
            <a:xfrm>
              <a:off x="3869" y="66"/>
              <a:ext cx="46" cy="893"/>
            </a:xfrm>
            <a:prstGeom prst="rect">
              <a:avLst/>
            </a:prstGeom>
            <a:solidFill>
              <a:schemeClr val="tx2"/>
            </a:solidFill>
            <a:ln w="9525" algn="ctr">
              <a:noFill/>
              <a:miter lim="800000"/>
              <a:headEnd/>
              <a:tailEnd/>
            </a:ln>
            <a:effectLst/>
          </p:spPr>
          <p:txBody>
            <a:bodyPr lIns="0" tIns="0" rIns="0" bIns="0" anchor="ctr">
              <a:spAutoFit/>
            </a:bodyPr>
            <a:lstStyle/>
            <a:p>
              <a:pPr>
                <a:defRPr/>
              </a:pPr>
              <a:endParaRPr lang="en-US" sz="800" dirty="0"/>
            </a:p>
          </p:txBody>
        </p:sp>
        <p:sp>
          <p:nvSpPr>
            <p:cNvPr id="2188" name="Rectangle 140"/>
            <p:cNvSpPr>
              <a:spLocks noChangeArrowheads="1"/>
            </p:cNvSpPr>
            <p:nvPr userDrawn="1"/>
          </p:nvSpPr>
          <p:spPr bwMode="auto">
            <a:xfrm>
              <a:off x="4112" y="66"/>
              <a:ext cx="1576" cy="894"/>
            </a:xfrm>
            <a:prstGeom prst="rect">
              <a:avLst/>
            </a:prstGeom>
            <a:gradFill rotWithShape="1">
              <a:gsLst>
                <a:gs pos="0">
                  <a:srgbClr val="243F66"/>
                </a:gs>
                <a:gs pos="100000">
                  <a:srgbClr val="0F172F"/>
                </a:gs>
              </a:gsLst>
              <a:path path="shape">
                <a:fillToRect l="50000" t="50000" r="50000" b="50000"/>
              </a:path>
            </a:gradFill>
            <a:ln w="9525">
              <a:noFill/>
              <a:miter lim="800000"/>
              <a:headEnd/>
              <a:tailEnd/>
            </a:ln>
            <a:effectLst/>
          </p:spPr>
          <p:txBody>
            <a:bodyPr wrap="none" anchor="ctr"/>
            <a:lstStyle/>
            <a:p>
              <a:pPr>
                <a:defRPr/>
              </a:pPr>
              <a:endParaRPr lang="en-US" sz="800" dirty="0"/>
            </a:p>
          </p:txBody>
        </p:sp>
        <p:sp>
          <p:nvSpPr>
            <p:cNvPr id="2255" name="Rectangle 207"/>
            <p:cNvSpPr>
              <a:spLocks noChangeArrowheads="1"/>
            </p:cNvSpPr>
            <p:nvPr userDrawn="1"/>
          </p:nvSpPr>
          <p:spPr bwMode="auto">
            <a:xfrm>
              <a:off x="3935" y="66"/>
              <a:ext cx="154" cy="893"/>
            </a:xfrm>
            <a:prstGeom prst="rect">
              <a:avLst/>
            </a:prstGeom>
            <a:solidFill>
              <a:srgbClr val="C7B151"/>
            </a:solidFill>
            <a:ln w="9525" algn="ctr">
              <a:noFill/>
              <a:miter lim="800000"/>
              <a:headEnd/>
              <a:tailEnd/>
            </a:ln>
            <a:effectLst/>
          </p:spPr>
          <p:txBody>
            <a:bodyPr lIns="0" tIns="0" rIns="0" bIns="0" anchor="ctr">
              <a:spAutoFit/>
            </a:bodyPr>
            <a:lstStyle/>
            <a:p>
              <a:pPr>
                <a:defRPr/>
              </a:pPr>
              <a:endParaRPr lang="en-US" sz="800" dirty="0"/>
            </a:p>
          </p:txBody>
        </p:sp>
      </p:grpSp>
      <p:sp>
        <p:nvSpPr>
          <p:cNvPr id="2183" name="Rectangle 135"/>
          <p:cNvSpPr>
            <a:spLocks noChangeArrowheads="1"/>
          </p:cNvSpPr>
          <p:nvPr userDrawn="1"/>
        </p:nvSpPr>
        <p:spPr bwMode="auto">
          <a:xfrm>
            <a:off x="152401" y="6448425"/>
            <a:ext cx="11882967" cy="312738"/>
          </a:xfrm>
          <a:prstGeom prst="rect">
            <a:avLst/>
          </a:prstGeom>
          <a:solidFill>
            <a:srgbClr val="C7B151"/>
          </a:solidFill>
          <a:ln w="9525" algn="ctr">
            <a:noFill/>
            <a:miter lim="800000"/>
            <a:headEnd/>
            <a:tailEnd/>
          </a:ln>
          <a:effectLst/>
        </p:spPr>
        <p:txBody>
          <a:bodyPr wrap="square" lIns="0" tIns="0" rIns="0" bIns="0" anchor="ctr">
            <a:spAutoFit/>
          </a:bodyPr>
          <a:lstStyle/>
          <a:p>
            <a:pPr>
              <a:defRPr/>
            </a:pPr>
            <a:endParaRPr lang="en-US" sz="800" dirty="0"/>
          </a:p>
        </p:txBody>
      </p:sp>
      <p:sp>
        <p:nvSpPr>
          <p:cNvPr id="2062" name="Rectangle 14"/>
          <p:cNvSpPr>
            <a:spLocks noChangeArrowheads="1"/>
          </p:cNvSpPr>
          <p:nvPr userDrawn="1"/>
        </p:nvSpPr>
        <p:spPr bwMode="auto">
          <a:xfrm>
            <a:off x="152401" y="1258889"/>
            <a:ext cx="11882967" cy="46037"/>
          </a:xfrm>
          <a:prstGeom prst="rect">
            <a:avLst/>
          </a:prstGeom>
          <a:solidFill>
            <a:srgbClr val="C7B151"/>
          </a:solidFill>
          <a:ln w="9525">
            <a:noFill/>
            <a:miter lim="800000"/>
            <a:headEnd/>
            <a:tailEnd/>
          </a:ln>
        </p:spPr>
        <p:txBody>
          <a:bodyPr wrap="none" anchor="ctr"/>
          <a:lstStyle/>
          <a:p>
            <a:pPr algn="l">
              <a:defRPr/>
            </a:pPr>
            <a:endParaRPr lang="en-US" sz="800" dirty="0">
              <a:latin typeface="Century Gothic" pitchFamily="34" charset="0"/>
            </a:endParaRPr>
          </a:p>
        </p:txBody>
      </p:sp>
      <p:sp>
        <p:nvSpPr>
          <p:cNvPr id="2055" name="Rectangle 94"/>
          <p:cNvSpPr>
            <a:spLocks noGrp="1" noChangeArrowheads="1"/>
          </p:cNvSpPr>
          <p:nvPr>
            <p:ph type="body" idx="1"/>
          </p:nvPr>
        </p:nvSpPr>
        <p:spPr bwMode="auto">
          <a:xfrm>
            <a:off x="215900" y="1466851"/>
            <a:ext cx="11557000" cy="4773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46" name="Rectangle 98"/>
          <p:cNvSpPr>
            <a:spLocks noChangeArrowheads="1"/>
          </p:cNvSpPr>
          <p:nvPr userDrawn="1"/>
        </p:nvSpPr>
        <p:spPr bwMode="auto">
          <a:xfrm>
            <a:off x="215901" y="6470651"/>
            <a:ext cx="5761567" cy="252413"/>
          </a:xfrm>
          <a:prstGeom prst="rect">
            <a:avLst/>
          </a:prstGeom>
          <a:noFill/>
          <a:ln w="9525">
            <a:noFill/>
            <a:miter lim="800000"/>
            <a:headEnd/>
            <a:tailEnd/>
          </a:ln>
          <a:effectLst/>
        </p:spPr>
        <p:txBody>
          <a:bodyPr wrap="square">
            <a:spAutoFit/>
          </a:bodyPr>
          <a:lstStyle/>
          <a:p>
            <a:pPr algn="l">
              <a:lnSpc>
                <a:spcPct val="105000"/>
              </a:lnSpc>
              <a:defRPr/>
            </a:pPr>
            <a:r>
              <a:rPr lang="en-US" sz="1000" b="0" dirty="0">
                <a:solidFill>
                  <a:schemeClr val="bg1"/>
                </a:solidFill>
                <a:latin typeface="Calibri" pitchFamily="34" charset="0"/>
                <a:ea typeface="ＭＳ Ｐゴシック" pitchFamily="34" charset="-128"/>
              </a:rPr>
              <a:t>Capital Preservation While Pursuing Superior, Risk-adjusted Returns</a:t>
            </a:r>
          </a:p>
        </p:txBody>
      </p:sp>
      <p:sp>
        <p:nvSpPr>
          <p:cNvPr id="2147" name="Rectangle 99"/>
          <p:cNvSpPr>
            <a:spLocks noGrp="1" noChangeArrowheads="1"/>
          </p:cNvSpPr>
          <p:nvPr>
            <p:ph type="sldNum" sz="quarter" idx="4"/>
          </p:nvPr>
        </p:nvSpPr>
        <p:spPr bwMode="auto">
          <a:xfrm>
            <a:off x="9169400" y="6505576"/>
            <a:ext cx="2819400"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chemeClr val="bg1"/>
                </a:solidFill>
                <a:latin typeface="Calibri" pitchFamily="34" charset="0"/>
              </a:defRPr>
            </a:lvl1pPr>
          </a:lstStyle>
          <a:p>
            <a:pPr>
              <a:defRPr/>
            </a:pPr>
            <a:fld id="{FAE1481A-0C96-4139-9B0D-06FB29ABBCC3}" type="slidenum">
              <a:rPr lang="en-US"/>
              <a:pPr>
                <a:defRPr/>
              </a:pPr>
              <a:t>‹#›</a:t>
            </a:fld>
            <a:endParaRPr lang="en-US" dirty="0"/>
          </a:p>
        </p:txBody>
      </p:sp>
      <p:sp>
        <p:nvSpPr>
          <p:cNvPr id="2058" name="Rectangle 2"/>
          <p:cNvSpPr>
            <a:spLocks noGrp="1" noChangeArrowheads="1"/>
          </p:cNvSpPr>
          <p:nvPr>
            <p:ph type="title"/>
          </p:nvPr>
        </p:nvSpPr>
        <p:spPr bwMode="gray">
          <a:xfrm>
            <a:off x="228601" y="457199"/>
            <a:ext cx="5980289" cy="6667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185" name="Line 137"/>
          <p:cNvSpPr>
            <a:spLocks noChangeShapeType="1"/>
          </p:cNvSpPr>
          <p:nvPr userDrawn="1"/>
        </p:nvSpPr>
        <p:spPr bwMode="auto">
          <a:xfrm>
            <a:off x="152400" y="6400800"/>
            <a:ext cx="11870267" cy="0"/>
          </a:xfrm>
          <a:prstGeom prst="line">
            <a:avLst/>
          </a:prstGeom>
          <a:noFill/>
          <a:ln w="0">
            <a:solidFill>
              <a:schemeClr val="tx2"/>
            </a:solidFill>
            <a:round/>
            <a:headEnd/>
            <a:tailEnd/>
          </a:ln>
          <a:effectLst/>
        </p:spPr>
        <p:txBody>
          <a:bodyPr/>
          <a:lstStyle/>
          <a:p>
            <a:pPr>
              <a:defRPr/>
            </a:pPr>
            <a:endParaRPr lang="en-US" sz="800" dirty="0"/>
          </a:p>
        </p:txBody>
      </p:sp>
    </p:spTree>
  </p:cSld>
  <p:clrMap bg1="lt1" tx1="dk1" bg2="lt2" tx2="dk2" accent1="accent1" accent2="accent2" accent3="accent3" accent4="accent4" accent5="accent5" accent6="accent6" hlink="hlink" folHlink="folHlink"/>
  <p:sldLayoutIdLst>
    <p:sldLayoutId id="2147484373" r:id="rId1"/>
    <p:sldLayoutId id="2147484374"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Lst>
  <p:hf hdr="0" ftr="0" dt="0"/>
  <p:txStyles>
    <p:titleStyle>
      <a:lvl1pPr algn="l" rtl="0" eaLnBrk="0" fontAlgn="base" hangingPunct="0">
        <a:spcBef>
          <a:spcPct val="0"/>
        </a:spcBef>
        <a:spcAft>
          <a:spcPct val="0"/>
        </a:spcAft>
        <a:defRPr sz="2400">
          <a:solidFill>
            <a:schemeClr val="bg1"/>
          </a:solidFill>
          <a:latin typeface="+mj-lt"/>
          <a:ea typeface="+mj-ea"/>
          <a:cs typeface="ヒラギノ角ゴ Pro W3" pitchFamily="-107" charset="-128"/>
        </a:defRPr>
      </a:lvl1pPr>
      <a:lvl2pPr algn="l" rtl="0" eaLnBrk="0" fontAlgn="base" hangingPunct="0">
        <a:spcBef>
          <a:spcPct val="0"/>
        </a:spcBef>
        <a:spcAft>
          <a:spcPct val="0"/>
        </a:spcAft>
        <a:defRPr sz="2100">
          <a:solidFill>
            <a:schemeClr val="bg1"/>
          </a:solidFill>
          <a:latin typeface="Calibri" pitchFamily="34" charset="0"/>
          <a:ea typeface="ヒラギノ角ゴ Pro W3" pitchFamily="1" charset="-128"/>
          <a:cs typeface="ヒラギノ角ゴ Pro W3" pitchFamily="-107" charset="-128"/>
        </a:defRPr>
      </a:lvl2pPr>
      <a:lvl3pPr algn="l" rtl="0" eaLnBrk="0" fontAlgn="base" hangingPunct="0">
        <a:spcBef>
          <a:spcPct val="0"/>
        </a:spcBef>
        <a:spcAft>
          <a:spcPct val="0"/>
        </a:spcAft>
        <a:defRPr sz="2100">
          <a:solidFill>
            <a:schemeClr val="bg1"/>
          </a:solidFill>
          <a:latin typeface="Calibri" pitchFamily="34" charset="0"/>
          <a:ea typeface="ヒラギノ角ゴ Pro W3" pitchFamily="1" charset="-128"/>
          <a:cs typeface="ヒラギノ角ゴ Pro W3" pitchFamily="-107" charset="-128"/>
        </a:defRPr>
      </a:lvl3pPr>
      <a:lvl4pPr algn="l" rtl="0" eaLnBrk="0" fontAlgn="base" hangingPunct="0">
        <a:spcBef>
          <a:spcPct val="0"/>
        </a:spcBef>
        <a:spcAft>
          <a:spcPct val="0"/>
        </a:spcAft>
        <a:defRPr sz="2100">
          <a:solidFill>
            <a:schemeClr val="bg1"/>
          </a:solidFill>
          <a:latin typeface="Calibri" pitchFamily="34" charset="0"/>
          <a:ea typeface="ヒラギノ角ゴ Pro W3" pitchFamily="1" charset="-128"/>
          <a:cs typeface="ヒラギノ角ゴ Pro W3" pitchFamily="-107" charset="-128"/>
        </a:defRPr>
      </a:lvl4pPr>
      <a:lvl5pPr algn="l" rtl="0" eaLnBrk="0" fontAlgn="base" hangingPunct="0">
        <a:spcBef>
          <a:spcPct val="0"/>
        </a:spcBef>
        <a:spcAft>
          <a:spcPct val="0"/>
        </a:spcAft>
        <a:defRPr sz="2100">
          <a:solidFill>
            <a:schemeClr val="bg1"/>
          </a:solidFill>
          <a:latin typeface="Calibri" pitchFamily="34" charset="0"/>
          <a:ea typeface="ヒラギノ角ゴ Pro W3" pitchFamily="1" charset="-128"/>
          <a:cs typeface="ヒラギノ角ゴ Pro W3" pitchFamily="-107" charset="-128"/>
        </a:defRPr>
      </a:lvl5pPr>
      <a:lvl6pPr marL="457200" algn="l" rtl="0" fontAlgn="base">
        <a:spcBef>
          <a:spcPct val="0"/>
        </a:spcBef>
        <a:spcAft>
          <a:spcPct val="0"/>
        </a:spcAft>
        <a:defRPr sz="1900">
          <a:solidFill>
            <a:schemeClr val="bg1"/>
          </a:solidFill>
          <a:latin typeface="Georgia" pitchFamily="1" charset="0"/>
          <a:ea typeface="ヒラギノ角ゴ Pro W3" pitchFamily="1" charset="-128"/>
        </a:defRPr>
      </a:lvl6pPr>
      <a:lvl7pPr marL="914400" algn="l" rtl="0" fontAlgn="base">
        <a:spcBef>
          <a:spcPct val="0"/>
        </a:spcBef>
        <a:spcAft>
          <a:spcPct val="0"/>
        </a:spcAft>
        <a:defRPr sz="1900">
          <a:solidFill>
            <a:schemeClr val="bg1"/>
          </a:solidFill>
          <a:latin typeface="Georgia" pitchFamily="1" charset="0"/>
          <a:ea typeface="ヒラギノ角ゴ Pro W3" pitchFamily="1" charset="-128"/>
        </a:defRPr>
      </a:lvl7pPr>
      <a:lvl8pPr marL="1371600" algn="l" rtl="0" fontAlgn="base">
        <a:spcBef>
          <a:spcPct val="0"/>
        </a:spcBef>
        <a:spcAft>
          <a:spcPct val="0"/>
        </a:spcAft>
        <a:defRPr sz="1900">
          <a:solidFill>
            <a:schemeClr val="bg1"/>
          </a:solidFill>
          <a:latin typeface="Georgia" pitchFamily="1" charset="0"/>
          <a:ea typeface="ヒラギノ角ゴ Pro W3" pitchFamily="1" charset="-128"/>
        </a:defRPr>
      </a:lvl8pPr>
      <a:lvl9pPr marL="1828800" algn="l" rtl="0" fontAlgn="base">
        <a:spcBef>
          <a:spcPct val="0"/>
        </a:spcBef>
        <a:spcAft>
          <a:spcPct val="0"/>
        </a:spcAft>
        <a:defRPr sz="1900">
          <a:solidFill>
            <a:schemeClr val="bg1"/>
          </a:solidFill>
          <a:latin typeface="Georgia" pitchFamily="1" charset="0"/>
          <a:ea typeface="ヒラギノ角ゴ Pro W3" pitchFamily="1" charset="-128"/>
        </a:defRPr>
      </a:lvl9pPr>
    </p:titleStyle>
    <p:bodyStyle>
      <a:lvl1pPr marL="171450" indent="-171450" algn="l" rtl="0" eaLnBrk="0" fontAlgn="base" hangingPunct="0">
        <a:lnSpc>
          <a:spcPct val="110000"/>
        </a:lnSpc>
        <a:spcBef>
          <a:spcPct val="114000"/>
        </a:spcBef>
        <a:spcAft>
          <a:spcPct val="0"/>
        </a:spcAft>
        <a:buClr>
          <a:srgbClr val="C7B151"/>
        </a:buClr>
        <a:buChar char="•"/>
        <a:defRPr sz="1400">
          <a:solidFill>
            <a:schemeClr val="tx1"/>
          </a:solidFill>
          <a:latin typeface="+mn-lt"/>
          <a:ea typeface="+mn-ea"/>
          <a:cs typeface="ヒラギノ角ゴ Pro W3" pitchFamily="-107" charset="-128"/>
        </a:defRPr>
      </a:lvl1pPr>
      <a:lvl2pPr marL="390525" indent="-217488" algn="l" rtl="0" eaLnBrk="0" fontAlgn="base" hangingPunct="0">
        <a:lnSpc>
          <a:spcPct val="110000"/>
        </a:lnSpc>
        <a:spcBef>
          <a:spcPct val="27000"/>
        </a:spcBef>
        <a:spcAft>
          <a:spcPct val="0"/>
        </a:spcAft>
        <a:buClr>
          <a:srgbClr val="5E6A6A"/>
        </a:buClr>
        <a:buFont typeface="Arial" charset="0"/>
        <a:buChar char="―"/>
        <a:defRPr sz="1300">
          <a:solidFill>
            <a:schemeClr val="tx1"/>
          </a:solidFill>
          <a:latin typeface="+mn-lt"/>
          <a:ea typeface="+mn-ea"/>
          <a:cs typeface="ヒラギノ角ゴ Pro W3" pitchFamily="-107" charset="-128"/>
        </a:defRPr>
      </a:lvl2pPr>
      <a:lvl3pPr marL="738188" indent="-169863"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mn-lt"/>
          <a:ea typeface="+mn-ea"/>
          <a:cs typeface="ヒラギノ角ゴ Pro W3" pitchFamily="-107" charset="-128"/>
        </a:defRPr>
      </a:lvl3pPr>
      <a:lvl4pPr marL="1081088" indent="-228600"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mn-lt"/>
          <a:ea typeface="+mn-ea"/>
          <a:cs typeface="ヒラギノ角ゴ Pro W3" pitchFamily="-107" charset="-128"/>
        </a:defRPr>
      </a:lvl4pPr>
      <a:lvl5pPr marL="1423988" indent="-228600" algn="l" rtl="0" eaLnBrk="0" fontAlgn="base" hangingPunct="0">
        <a:lnSpc>
          <a:spcPct val="110000"/>
        </a:lnSpc>
        <a:spcBef>
          <a:spcPct val="40000"/>
        </a:spcBef>
        <a:spcAft>
          <a:spcPct val="0"/>
        </a:spcAft>
        <a:buClr>
          <a:srgbClr val="5E6A6A"/>
        </a:buClr>
        <a:buFont typeface="Arial" charset="0"/>
        <a:buChar char="―"/>
        <a:defRPr sz="1100">
          <a:solidFill>
            <a:schemeClr val="tx1"/>
          </a:solidFill>
          <a:latin typeface="Century Gothic" pitchFamily="34" charset="0"/>
          <a:ea typeface="+mn-ea"/>
          <a:cs typeface="ヒラギノ角ゴ Pro W3" pitchFamily="-107" charset="-128"/>
        </a:defRPr>
      </a:lvl5pPr>
      <a:lvl6pPr marL="1879600" indent="-228600" algn="l" rtl="0" fontAlgn="base">
        <a:spcBef>
          <a:spcPct val="20000"/>
        </a:spcBef>
        <a:spcAft>
          <a:spcPct val="0"/>
        </a:spcAft>
        <a:buFont typeface="Times" pitchFamily="1" charset="0"/>
        <a:buChar char="•"/>
        <a:defRPr sz="1200">
          <a:solidFill>
            <a:srgbClr val="595A5D"/>
          </a:solidFill>
          <a:latin typeface="+mn-lt"/>
          <a:ea typeface="+mn-ea"/>
        </a:defRPr>
      </a:lvl6pPr>
      <a:lvl7pPr marL="2336800" indent="-228600" algn="l" rtl="0" fontAlgn="base">
        <a:spcBef>
          <a:spcPct val="20000"/>
        </a:spcBef>
        <a:spcAft>
          <a:spcPct val="0"/>
        </a:spcAft>
        <a:buFont typeface="Times" pitchFamily="1" charset="0"/>
        <a:buChar char="•"/>
        <a:defRPr sz="1200">
          <a:solidFill>
            <a:srgbClr val="595A5D"/>
          </a:solidFill>
          <a:latin typeface="+mn-lt"/>
          <a:ea typeface="+mn-ea"/>
        </a:defRPr>
      </a:lvl7pPr>
      <a:lvl8pPr marL="2794000" indent="-228600" algn="l" rtl="0" fontAlgn="base">
        <a:spcBef>
          <a:spcPct val="20000"/>
        </a:spcBef>
        <a:spcAft>
          <a:spcPct val="0"/>
        </a:spcAft>
        <a:buFont typeface="Times" pitchFamily="1" charset="0"/>
        <a:buChar char="•"/>
        <a:defRPr sz="1200">
          <a:solidFill>
            <a:srgbClr val="595A5D"/>
          </a:solidFill>
          <a:latin typeface="+mn-lt"/>
          <a:ea typeface="+mn-ea"/>
        </a:defRPr>
      </a:lvl8pPr>
      <a:lvl9pPr marL="3251200" indent="-228600" algn="l" rtl="0" fontAlgn="base">
        <a:spcBef>
          <a:spcPct val="20000"/>
        </a:spcBef>
        <a:spcAft>
          <a:spcPct val="0"/>
        </a:spcAft>
        <a:buFont typeface="Times" pitchFamily="1" charset="0"/>
        <a:buChar char="•"/>
        <a:defRPr sz="1200">
          <a:solidFill>
            <a:srgbClr val="595A5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hyperlink" Target="mailto:aric.whitewood@wilmotml.com" TargetMode="External"/><Relationship Id="rId4" Type="http://schemas.openxmlformats.org/officeDocument/2006/relationships/hyperlink" Target="mailto:Jonathan.wilmot@wilmotml.com" TargetMode="External"/><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wdp"/><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4.png"/><Relationship Id="rId9" Type="http://schemas.openxmlformats.org/officeDocument/2006/relationships/image" Target="../media/image5.sv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8">
            <a:extLst>
              <a:ext uri="{FF2B5EF4-FFF2-40B4-BE49-F238E27FC236}">
                <a16:creationId xmlns="" xmlns:a16="http://schemas.microsoft.com/office/drawing/2014/main" id="{898019F8-55DD-4BA6-B159-785E0EB093BD}"/>
              </a:ext>
            </a:extLst>
          </p:cNvPr>
          <p:cNvSpPr>
            <a:spLocks noChangeArrowheads="1"/>
          </p:cNvSpPr>
          <p:nvPr/>
        </p:nvSpPr>
        <p:spPr bwMode="auto">
          <a:xfrm>
            <a:off x="3943007" y="6226044"/>
            <a:ext cx="4305987" cy="338554"/>
          </a:xfrm>
          <a:prstGeom prst="rect">
            <a:avLst/>
          </a:prstGeom>
          <a:noFill/>
          <a:ln w="9525">
            <a:noFill/>
            <a:miter lim="800000"/>
            <a:headEnd/>
            <a:tailEnd/>
          </a:ln>
          <a:effectLst/>
        </p:spPr>
        <p:txBody>
          <a:bodyPr wrap="square">
            <a:spAutoFit/>
          </a:bodyPr>
          <a:lstStyle/>
          <a:p>
            <a:r>
              <a:rPr lang="en-GB" sz="1600" dirty="0">
                <a:solidFill>
                  <a:srgbClr val="05345B"/>
                </a:solidFill>
              </a:rPr>
              <a:t>Dr. Aric Whitewood, Founding Partner</a:t>
            </a:r>
            <a:endParaRPr lang="en-US" sz="1600" dirty="0">
              <a:solidFill>
                <a:srgbClr val="05345B"/>
              </a:solidFill>
            </a:endParaRPr>
          </a:p>
        </p:txBody>
      </p:sp>
      <p:sp>
        <p:nvSpPr>
          <p:cNvPr id="4" name="Rectangle">
            <a:extLst>
              <a:ext uri="{FF2B5EF4-FFF2-40B4-BE49-F238E27FC236}">
                <a16:creationId xmlns="" xmlns:a16="http://schemas.microsoft.com/office/drawing/2014/main" id="{942ECE47-AADC-4EF7-8654-757E89556B65}"/>
              </a:ext>
            </a:extLst>
          </p:cNvPr>
          <p:cNvSpPr/>
          <p:nvPr/>
        </p:nvSpPr>
        <p:spPr>
          <a:xfrm>
            <a:off x="107092" y="1710155"/>
            <a:ext cx="12010767" cy="3019424"/>
          </a:xfrm>
          <a:prstGeom prst="rect">
            <a:avLst/>
          </a:prstGeom>
          <a:blipFill>
            <a:blip r:embed="rId3"/>
            <a:stretch>
              <a:fillRect/>
            </a:stretch>
          </a:blipFill>
          <a:ln w="3175">
            <a:miter lim="400000"/>
          </a:ln>
        </p:spPr>
        <p:txBody>
          <a:bodyPr lIns="0" tIns="0" rIns="0" bIns="0" anchor="ctr"/>
          <a:lstStyle/>
          <a:p>
            <a:pPr>
              <a:defRPr sz="2200" b="0">
                <a:solidFill>
                  <a:srgbClr val="FFFFFF"/>
                </a:solidFill>
                <a:latin typeface="Helvetica Neue Medium"/>
                <a:ea typeface="Helvetica Neue Medium"/>
                <a:cs typeface="Helvetica Neue Medium"/>
                <a:sym typeface="Helvetica Neue Medium"/>
              </a:defRPr>
            </a:pPr>
            <a:endParaRPr sz="2200" dirty="0"/>
          </a:p>
        </p:txBody>
      </p:sp>
      <p:sp>
        <p:nvSpPr>
          <p:cNvPr id="4098" name="Rectangle 7"/>
          <p:cNvSpPr>
            <a:spLocks noGrp="1" noChangeArrowheads="1"/>
          </p:cNvSpPr>
          <p:nvPr>
            <p:ph type="title" idx="4294967295"/>
          </p:nvPr>
        </p:nvSpPr>
        <p:spPr bwMode="auto">
          <a:xfrm>
            <a:off x="3368980" y="2713038"/>
            <a:ext cx="5454040" cy="1143000"/>
          </a:xfrm>
        </p:spPr>
        <p:txBody>
          <a:bodyPr anchor="ctr"/>
          <a:lstStyle/>
          <a:p>
            <a:pPr algn="ctr"/>
            <a:r>
              <a:rPr lang="en-US" sz="4000" b="1" dirty="0">
                <a:latin typeface="+mj-lt"/>
              </a:rPr>
              <a:t>G</a:t>
            </a:r>
            <a:r>
              <a:rPr lang="en-US" sz="4000" b="1" dirty="0">
                <a:solidFill>
                  <a:srgbClr val="FF0000"/>
                </a:solidFill>
                <a:latin typeface="+mj-lt"/>
              </a:rPr>
              <a:t>AI</a:t>
            </a:r>
            <a:r>
              <a:rPr lang="en-US" sz="4000" b="1" dirty="0">
                <a:latin typeface="+mj-lt"/>
              </a:rPr>
              <a:t>A: </a:t>
            </a:r>
            <a:br>
              <a:rPr lang="en-US" sz="4000" b="1" dirty="0">
                <a:latin typeface="+mj-lt"/>
              </a:rPr>
            </a:br>
            <a:r>
              <a:rPr lang="en-US" sz="4000" b="1" dirty="0">
                <a:latin typeface="+mj-lt"/>
              </a:rPr>
              <a:t>The Global AI Allocator</a:t>
            </a:r>
          </a:p>
        </p:txBody>
      </p:sp>
      <p:sp>
        <p:nvSpPr>
          <p:cNvPr id="6" name="Rectangle 448">
            <a:extLst>
              <a:ext uri="{FF2B5EF4-FFF2-40B4-BE49-F238E27FC236}">
                <a16:creationId xmlns="" xmlns:a16="http://schemas.microsoft.com/office/drawing/2014/main" id="{6130E437-4C65-482C-916C-2DE8026A3BF8}"/>
              </a:ext>
            </a:extLst>
          </p:cNvPr>
          <p:cNvSpPr>
            <a:spLocks noChangeArrowheads="1"/>
          </p:cNvSpPr>
          <p:nvPr/>
        </p:nvSpPr>
        <p:spPr bwMode="auto">
          <a:xfrm>
            <a:off x="8689871" y="241886"/>
            <a:ext cx="1619354" cy="400110"/>
          </a:xfrm>
          <a:prstGeom prst="rect">
            <a:avLst/>
          </a:prstGeom>
          <a:noFill/>
          <a:ln w="9525">
            <a:noFill/>
            <a:miter lim="800000"/>
            <a:headEnd/>
            <a:tailEnd/>
          </a:ln>
          <a:effectLst/>
        </p:spPr>
        <p:txBody>
          <a:bodyPr wrap="square">
            <a:spAutoFit/>
          </a:bodyPr>
          <a:lstStyle/>
          <a:p>
            <a:r>
              <a:rPr lang="en-GB" sz="2000" dirty="0">
                <a:solidFill>
                  <a:srgbClr val="084C86"/>
                </a:solidFill>
              </a:rPr>
              <a:t>WilmotML</a:t>
            </a:r>
            <a:endParaRPr lang="en-US" sz="2000" dirty="0">
              <a:solidFill>
                <a:srgbClr val="084C86"/>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E53E0FD-242C-4DAE-8233-66D32D878016}"/>
              </a:ext>
            </a:extLst>
          </p:cNvPr>
          <p:cNvSpPr txBox="1"/>
          <p:nvPr/>
        </p:nvSpPr>
        <p:spPr>
          <a:xfrm>
            <a:off x="1882775" y="143074"/>
            <a:ext cx="8389938" cy="523220"/>
          </a:xfrm>
          <a:prstGeom prst="rect">
            <a:avLst/>
          </a:prstGeom>
          <a:noFill/>
        </p:spPr>
        <p:txBody>
          <a:bodyPr wrap="square" rtlCol="0">
            <a:spAutoFit/>
          </a:bodyPr>
          <a:lstStyle/>
          <a:p>
            <a:pPr algn="l"/>
            <a:r>
              <a:rPr lang="en-GB" sz="2800" dirty="0">
                <a:solidFill>
                  <a:schemeClr val="bg1"/>
                </a:solidFill>
              </a:rPr>
              <a:t>Predictions: As Human and Machine Inputs</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10</a:t>
            </a:fld>
            <a:endParaRPr lang="en-US" dirty="0">
              <a:latin typeface="+mj-lt"/>
            </a:endParaRPr>
          </a:p>
        </p:txBody>
      </p:sp>
      <p:grpSp>
        <p:nvGrpSpPr>
          <p:cNvPr id="18" name="Group 17">
            <a:extLst>
              <a:ext uri="{FF2B5EF4-FFF2-40B4-BE49-F238E27FC236}">
                <a16:creationId xmlns="" xmlns:a16="http://schemas.microsoft.com/office/drawing/2014/main" id="{F2E919C7-FD58-4A0D-9A16-71975CCEBE35}"/>
              </a:ext>
            </a:extLst>
          </p:cNvPr>
          <p:cNvGrpSpPr/>
          <p:nvPr/>
        </p:nvGrpSpPr>
        <p:grpSpPr>
          <a:xfrm>
            <a:off x="1292463" y="1031424"/>
            <a:ext cx="2395512" cy="642906"/>
            <a:chOff x="367" y="2786167"/>
            <a:chExt cx="6076215" cy="642906"/>
          </a:xfrm>
          <a:effectLst>
            <a:outerShdw blurRad="50800" dist="38100" dir="2700000" algn="tl" rotWithShape="0">
              <a:prstClr val="black">
                <a:alpha val="40000"/>
              </a:prstClr>
            </a:outerShdw>
          </a:effectLst>
        </p:grpSpPr>
        <p:sp>
          <p:nvSpPr>
            <p:cNvPr id="19" name="Rectangle: Rounded Corners 10">
              <a:extLst>
                <a:ext uri="{FF2B5EF4-FFF2-40B4-BE49-F238E27FC236}">
                  <a16:creationId xmlns="" xmlns:a16="http://schemas.microsoft.com/office/drawing/2014/main" id="{4D4B5AA7-8F52-46B9-825E-3B49E4E5E532}"/>
                </a:ext>
              </a:extLst>
            </p:cNvPr>
            <p:cNvSpPr/>
            <p:nvPr/>
          </p:nvSpPr>
          <p:spPr>
            <a:xfrm>
              <a:off x="367" y="2786167"/>
              <a:ext cx="6076215" cy="642906"/>
            </a:xfrm>
            <a:prstGeom prst="roundRect">
              <a:avLst>
                <a:gd name="adj" fmla="val 10000"/>
              </a:avLst>
            </a:prstGeom>
            <a:solidFill>
              <a:schemeClr val="accent1"/>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 xmlns:a16="http://schemas.microsoft.com/office/drawing/2014/main" id="{31D13A3B-0CC1-43CA-BF3C-6A1B1140DB10}"/>
                </a:ext>
              </a:extLst>
            </p:cNvPr>
            <p:cNvSpPr txBox="1"/>
            <p:nvPr/>
          </p:nvSpPr>
          <p:spPr>
            <a:xfrm>
              <a:off x="19197" y="2804997"/>
              <a:ext cx="6038555" cy="605246"/>
            </a:xfrm>
            <a:prstGeom prst="rect">
              <a:avLst/>
            </a:prstGeom>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Probabilistic Predictions</a:t>
              </a:r>
              <a:endParaRPr lang="en-US" sz="2000" kern="1200" dirty="0"/>
            </a:p>
          </p:txBody>
        </p:sp>
      </p:grpSp>
      <p:sp>
        <p:nvSpPr>
          <p:cNvPr id="21" name="TextBox 20">
            <a:extLst>
              <a:ext uri="{FF2B5EF4-FFF2-40B4-BE49-F238E27FC236}">
                <a16:creationId xmlns="" xmlns:a16="http://schemas.microsoft.com/office/drawing/2014/main" id="{D2A930D8-D75F-40D0-BEEE-34E74C7C911B}"/>
              </a:ext>
            </a:extLst>
          </p:cNvPr>
          <p:cNvSpPr txBox="1"/>
          <p:nvPr/>
        </p:nvSpPr>
        <p:spPr>
          <a:xfrm>
            <a:off x="3825169" y="943757"/>
            <a:ext cx="2665081" cy="830997"/>
          </a:xfrm>
          <a:prstGeom prst="rect">
            <a:avLst/>
          </a:prstGeom>
          <a:noFill/>
        </p:spPr>
        <p:txBody>
          <a:bodyPr wrap="square" rtlCol="0">
            <a:spAutoFit/>
          </a:bodyPr>
          <a:lstStyle/>
          <a:p>
            <a:pPr marL="0" indent="0" algn="l">
              <a:buNone/>
            </a:pPr>
            <a:r>
              <a:rPr lang="en-GB" sz="1200" b="0" kern="0" dirty="0">
                <a:solidFill>
                  <a:schemeClr val="accent1"/>
                </a:solidFill>
              </a:rPr>
              <a:t>Predictions take the form of </a:t>
            </a:r>
            <a:r>
              <a:rPr lang="en-GB" sz="1200" kern="0" dirty="0">
                <a:solidFill>
                  <a:schemeClr val="accent1"/>
                </a:solidFill>
              </a:rPr>
              <a:t>return distributions </a:t>
            </a:r>
            <a:r>
              <a:rPr lang="en-GB" sz="1200" b="0" kern="0" dirty="0">
                <a:solidFill>
                  <a:schemeClr val="accent1"/>
                </a:solidFill>
              </a:rPr>
              <a:t>for the next period: typically 1-4 weeks, but can be extended to around 3 months. </a:t>
            </a:r>
            <a:endParaRPr lang="en-GB" sz="1200" kern="0" dirty="0">
              <a:solidFill>
                <a:schemeClr val="accent1"/>
              </a:solidFill>
            </a:endParaRPr>
          </a:p>
        </p:txBody>
      </p:sp>
      <p:pic>
        <p:nvPicPr>
          <p:cNvPr id="2" name="Picture 1">
            <a:extLst>
              <a:ext uri="{FF2B5EF4-FFF2-40B4-BE49-F238E27FC236}">
                <a16:creationId xmlns="" xmlns:a16="http://schemas.microsoft.com/office/drawing/2014/main" id="{E8ED8E4F-F1EA-43FB-A15B-C0F7E5E22568}"/>
              </a:ext>
            </a:extLst>
          </p:cNvPr>
          <p:cNvPicPr>
            <a:picLocks noChangeAspect="1"/>
          </p:cNvPicPr>
          <p:nvPr/>
        </p:nvPicPr>
        <p:blipFill>
          <a:blip r:embed="rId3"/>
          <a:stretch>
            <a:fillRect/>
          </a:stretch>
        </p:blipFill>
        <p:spPr>
          <a:xfrm>
            <a:off x="1299887" y="1877401"/>
            <a:ext cx="3258185" cy="2124710"/>
          </a:xfrm>
          <a:prstGeom prst="rect">
            <a:avLst/>
          </a:prstGeom>
        </p:spPr>
      </p:pic>
      <p:pic>
        <p:nvPicPr>
          <p:cNvPr id="3" name="Picture 2">
            <a:extLst>
              <a:ext uri="{FF2B5EF4-FFF2-40B4-BE49-F238E27FC236}">
                <a16:creationId xmlns="" xmlns:a16="http://schemas.microsoft.com/office/drawing/2014/main" id="{5CA1D4A1-4061-4B46-AE26-0B30313AC9DD}"/>
              </a:ext>
            </a:extLst>
          </p:cNvPr>
          <p:cNvPicPr>
            <a:picLocks noChangeAspect="1"/>
          </p:cNvPicPr>
          <p:nvPr/>
        </p:nvPicPr>
        <p:blipFill>
          <a:blip r:embed="rId4"/>
          <a:stretch>
            <a:fillRect/>
          </a:stretch>
        </p:blipFill>
        <p:spPr>
          <a:xfrm>
            <a:off x="1292463" y="4205182"/>
            <a:ext cx="3262630" cy="2129155"/>
          </a:xfrm>
          <a:prstGeom prst="rect">
            <a:avLst/>
          </a:prstGeom>
        </p:spPr>
      </p:pic>
      <p:sp>
        <p:nvSpPr>
          <p:cNvPr id="10" name="TextBox 9">
            <a:extLst>
              <a:ext uri="{FF2B5EF4-FFF2-40B4-BE49-F238E27FC236}">
                <a16:creationId xmlns="" xmlns:a16="http://schemas.microsoft.com/office/drawing/2014/main" id="{D2A930D8-D75F-40D0-BEEE-34E74C7C911B}"/>
              </a:ext>
            </a:extLst>
          </p:cNvPr>
          <p:cNvSpPr txBox="1"/>
          <p:nvPr/>
        </p:nvSpPr>
        <p:spPr>
          <a:xfrm>
            <a:off x="4738513" y="2708923"/>
            <a:ext cx="2217870" cy="461665"/>
          </a:xfrm>
          <a:prstGeom prst="rect">
            <a:avLst/>
          </a:prstGeom>
          <a:noFill/>
        </p:spPr>
        <p:txBody>
          <a:bodyPr wrap="square" rtlCol="0">
            <a:spAutoFit/>
          </a:bodyPr>
          <a:lstStyle/>
          <a:p>
            <a:pPr marL="0" indent="0" algn="l">
              <a:buNone/>
            </a:pPr>
            <a:r>
              <a:rPr lang="en-GB" sz="1200" b="0" kern="0" smtClean="0">
                <a:solidFill>
                  <a:schemeClr val="accent1"/>
                </a:solidFill>
              </a:rPr>
              <a:t>Example distribution 1: positive mean</a:t>
            </a:r>
            <a:endParaRPr lang="en-GB" sz="1200" kern="0" dirty="0">
              <a:solidFill>
                <a:schemeClr val="accent1"/>
              </a:solidFill>
            </a:endParaRPr>
          </a:p>
        </p:txBody>
      </p:sp>
      <p:sp>
        <p:nvSpPr>
          <p:cNvPr id="11" name="TextBox 10">
            <a:extLst>
              <a:ext uri="{FF2B5EF4-FFF2-40B4-BE49-F238E27FC236}">
                <a16:creationId xmlns="" xmlns:a16="http://schemas.microsoft.com/office/drawing/2014/main" id="{D2A930D8-D75F-40D0-BEEE-34E74C7C911B}"/>
              </a:ext>
            </a:extLst>
          </p:cNvPr>
          <p:cNvSpPr txBox="1"/>
          <p:nvPr/>
        </p:nvSpPr>
        <p:spPr>
          <a:xfrm>
            <a:off x="4738513" y="5038926"/>
            <a:ext cx="1940077" cy="646331"/>
          </a:xfrm>
          <a:prstGeom prst="rect">
            <a:avLst/>
          </a:prstGeom>
          <a:noFill/>
        </p:spPr>
        <p:txBody>
          <a:bodyPr wrap="square" rtlCol="0">
            <a:spAutoFit/>
          </a:bodyPr>
          <a:lstStyle/>
          <a:p>
            <a:pPr marL="0" indent="0" algn="l">
              <a:buNone/>
            </a:pPr>
            <a:r>
              <a:rPr lang="en-GB" sz="1200" b="0" kern="0" dirty="0" smtClean="0">
                <a:solidFill>
                  <a:schemeClr val="accent1"/>
                </a:solidFill>
              </a:rPr>
              <a:t>Example distribution 2: negative mean, positive skew</a:t>
            </a:r>
            <a:endParaRPr lang="en-GB" sz="1200" kern="0" dirty="0">
              <a:solidFill>
                <a:schemeClr val="accent1"/>
              </a:solidFill>
            </a:endParaRPr>
          </a:p>
        </p:txBody>
      </p:sp>
      <p:grpSp>
        <p:nvGrpSpPr>
          <p:cNvPr id="12" name="Group 11">
            <a:extLst>
              <a:ext uri="{FF2B5EF4-FFF2-40B4-BE49-F238E27FC236}">
                <a16:creationId xmlns="" xmlns:a16="http://schemas.microsoft.com/office/drawing/2014/main" id="{F2E919C7-FD58-4A0D-9A16-71975CCEBE35}"/>
              </a:ext>
            </a:extLst>
          </p:cNvPr>
          <p:cNvGrpSpPr/>
          <p:nvPr/>
        </p:nvGrpSpPr>
        <p:grpSpPr>
          <a:xfrm>
            <a:off x="7286889" y="1005254"/>
            <a:ext cx="1891832" cy="642906"/>
            <a:chOff x="367" y="2786167"/>
            <a:chExt cx="6076215" cy="642906"/>
          </a:xfrm>
          <a:solidFill>
            <a:schemeClr val="accent1">
              <a:lumMod val="40000"/>
              <a:lumOff val="60000"/>
            </a:schemeClr>
          </a:solidFill>
          <a:effectLst>
            <a:outerShdw blurRad="50800" dist="38100" dir="2700000" algn="tl" rotWithShape="0">
              <a:prstClr val="black">
                <a:alpha val="40000"/>
              </a:prstClr>
            </a:outerShdw>
          </a:effectLst>
        </p:grpSpPr>
        <p:sp>
          <p:nvSpPr>
            <p:cNvPr id="13" name="Rectangle: Rounded Corners 10">
              <a:extLst>
                <a:ext uri="{FF2B5EF4-FFF2-40B4-BE49-F238E27FC236}">
                  <a16:creationId xmlns="" xmlns:a16="http://schemas.microsoft.com/office/drawing/2014/main" id="{4D4B5AA7-8F52-46B9-825E-3B49E4E5E532}"/>
                </a:ext>
              </a:extLst>
            </p:cNvPr>
            <p:cNvSpPr/>
            <p:nvPr/>
          </p:nvSpPr>
          <p:spPr>
            <a:xfrm>
              <a:off x="367" y="2786167"/>
              <a:ext cx="6076215" cy="642906"/>
            </a:xfrm>
            <a:prstGeom prst="roundRect">
              <a:avLst>
                <a:gd name="adj" fmla="val 10000"/>
              </a:avLst>
            </a:prstGeom>
            <a:grp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 xmlns:a16="http://schemas.microsoft.com/office/drawing/2014/main" id="{31D13A3B-0CC1-43CA-BF3C-6A1B1140DB10}"/>
                </a:ext>
              </a:extLst>
            </p:cNvPr>
            <p:cNvSpPr txBox="1"/>
            <p:nvPr/>
          </p:nvSpPr>
          <p:spPr>
            <a:xfrm>
              <a:off x="19197" y="2804997"/>
              <a:ext cx="6038555" cy="605246"/>
            </a:xfrm>
            <a:prstGeom prst="rect">
              <a:avLst/>
            </a:prstGeom>
            <a:grpFill/>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dirty="0" smtClean="0"/>
                <a:t>Discretionary Investing</a:t>
              </a:r>
              <a:endParaRPr lang="en-US" sz="2000" kern="1200" dirty="0"/>
            </a:p>
          </p:txBody>
        </p:sp>
      </p:grpSp>
      <p:sp>
        <p:nvSpPr>
          <p:cNvPr id="15" name="Freeform 47">
            <a:extLst>
              <a:ext uri="{FF2B5EF4-FFF2-40B4-BE49-F238E27FC236}">
                <a16:creationId xmlns="" xmlns:a16="http://schemas.microsoft.com/office/drawing/2014/main" id="{D414FEE6-7DEF-476E-814C-3E8D2C402F47}"/>
              </a:ext>
            </a:extLst>
          </p:cNvPr>
          <p:cNvSpPr/>
          <p:nvPr/>
        </p:nvSpPr>
        <p:spPr bwMode="gray">
          <a:xfrm>
            <a:off x="6686013" y="1204066"/>
            <a:ext cx="294856" cy="297622"/>
          </a:xfrm>
          <a:custGeom>
            <a:avLst/>
            <a:gdLst>
              <a:gd name="connsiteX0" fmla="*/ 0 w 162096"/>
              <a:gd name="connsiteY0" fmla="*/ 37924 h 189621"/>
              <a:gd name="connsiteX1" fmla="*/ 81048 w 162096"/>
              <a:gd name="connsiteY1" fmla="*/ 37924 h 189621"/>
              <a:gd name="connsiteX2" fmla="*/ 81048 w 162096"/>
              <a:gd name="connsiteY2" fmla="*/ 0 h 189621"/>
              <a:gd name="connsiteX3" fmla="*/ 162096 w 162096"/>
              <a:gd name="connsiteY3" fmla="*/ 94811 h 189621"/>
              <a:gd name="connsiteX4" fmla="*/ 81048 w 162096"/>
              <a:gd name="connsiteY4" fmla="*/ 189621 h 189621"/>
              <a:gd name="connsiteX5" fmla="*/ 81048 w 162096"/>
              <a:gd name="connsiteY5" fmla="*/ 151697 h 189621"/>
              <a:gd name="connsiteX6" fmla="*/ 0 w 162096"/>
              <a:gd name="connsiteY6" fmla="*/ 151697 h 189621"/>
              <a:gd name="connsiteX7" fmla="*/ 0 w 162096"/>
              <a:gd name="connsiteY7" fmla="*/ 37924 h 1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96" h="189621">
                <a:moveTo>
                  <a:pt x="0" y="37924"/>
                </a:moveTo>
                <a:lnTo>
                  <a:pt x="81048" y="37924"/>
                </a:lnTo>
                <a:lnTo>
                  <a:pt x="81048" y="0"/>
                </a:lnTo>
                <a:lnTo>
                  <a:pt x="162096" y="94811"/>
                </a:lnTo>
                <a:lnTo>
                  <a:pt x="81048" y="189621"/>
                </a:lnTo>
                <a:lnTo>
                  <a:pt x="81048" y="151697"/>
                </a:lnTo>
                <a:lnTo>
                  <a:pt x="0" y="151697"/>
                </a:lnTo>
                <a:lnTo>
                  <a:pt x="0" y="37924"/>
                </a:lnTo>
                <a:close/>
              </a:path>
            </a:pathLst>
          </a:custGeom>
          <a:solidFill>
            <a:schemeClr val="accent1"/>
          </a:solidFill>
          <a:ln w="28575">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7924" rIns="48629" bIns="37924" numCol="1" spcCol="1270" anchor="ctr" anchorCtr="0">
            <a:noAutofit/>
          </a:bodyPr>
          <a:lstStyle/>
          <a:p>
            <a:pPr lvl="0" algn="ctr" defTabSz="355600">
              <a:lnSpc>
                <a:spcPct val="90000"/>
              </a:lnSpc>
              <a:spcBef>
                <a:spcPct val="0"/>
              </a:spcBef>
              <a:spcAft>
                <a:spcPct val="35000"/>
              </a:spcAft>
            </a:pPr>
            <a:endParaRPr lang="en-US" sz="800" kern="1200" dirty="0">
              <a:solidFill>
                <a:srgbClr val="002060"/>
              </a:solidFill>
            </a:endParaRPr>
          </a:p>
        </p:txBody>
      </p:sp>
      <p:sp>
        <p:nvSpPr>
          <p:cNvPr id="16" name="Freeform 47">
            <a:extLst>
              <a:ext uri="{FF2B5EF4-FFF2-40B4-BE49-F238E27FC236}">
                <a16:creationId xmlns="" xmlns:a16="http://schemas.microsoft.com/office/drawing/2014/main" id="{D414FEE6-7DEF-476E-814C-3E8D2C402F47}"/>
              </a:ext>
            </a:extLst>
          </p:cNvPr>
          <p:cNvSpPr/>
          <p:nvPr/>
        </p:nvSpPr>
        <p:spPr bwMode="gray">
          <a:xfrm>
            <a:off x="6686013" y="2780633"/>
            <a:ext cx="294856" cy="297622"/>
          </a:xfrm>
          <a:custGeom>
            <a:avLst/>
            <a:gdLst>
              <a:gd name="connsiteX0" fmla="*/ 0 w 162096"/>
              <a:gd name="connsiteY0" fmla="*/ 37924 h 189621"/>
              <a:gd name="connsiteX1" fmla="*/ 81048 w 162096"/>
              <a:gd name="connsiteY1" fmla="*/ 37924 h 189621"/>
              <a:gd name="connsiteX2" fmla="*/ 81048 w 162096"/>
              <a:gd name="connsiteY2" fmla="*/ 0 h 189621"/>
              <a:gd name="connsiteX3" fmla="*/ 162096 w 162096"/>
              <a:gd name="connsiteY3" fmla="*/ 94811 h 189621"/>
              <a:gd name="connsiteX4" fmla="*/ 81048 w 162096"/>
              <a:gd name="connsiteY4" fmla="*/ 189621 h 189621"/>
              <a:gd name="connsiteX5" fmla="*/ 81048 w 162096"/>
              <a:gd name="connsiteY5" fmla="*/ 151697 h 189621"/>
              <a:gd name="connsiteX6" fmla="*/ 0 w 162096"/>
              <a:gd name="connsiteY6" fmla="*/ 151697 h 189621"/>
              <a:gd name="connsiteX7" fmla="*/ 0 w 162096"/>
              <a:gd name="connsiteY7" fmla="*/ 37924 h 1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96" h="189621">
                <a:moveTo>
                  <a:pt x="0" y="37924"/>
                </a:moveTo>
                <a:lnTo>
                  <a:pt x="81048" y="37924"/>
                </a:lnTo>
                <a:lnTo>
                  <a:pt x="81048" y="0"/>
                </a:lnTo>
                <a:lnTo>
                  <a:pt x="162096" y="94811"/>
                </a:lnTo>
                <a:lnTo>
                  <a:pt x="81048" y="189621"/>
                </a:lnTo>
                <a:lnTo>
                  <a:pt x="81048" y="151697"/>
                </a:lnTo>
                <a:lnTo>
                  <a:pt x="0" y="151697"/>
                </a:lnTo>
                <a:lnTo>
                  <a:pt x="0" y="37924"/>
                </a:lnTo>
                <a:close/>
              </a:path>
            </a:pathLst>
          </a:custGeom>
          <a:solidFill>
            <a:schemeClr val="accent1"/>
          </a:solidFill>
          <a:ln w="28575">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7924" rIns="48629" bIns="37924" numCol="1" spcCol="1270" anchor="ctr" anchorCtr="0">
            <a:noAutofit/>
          </a:bodyPr>
          <a:lstStyle/>
          <a:p>
            <a:pPr lvl="0" algn="ctr" defTabSz="355600">
              <a:lnSpc>
                <a:spcPct val="90000"/>
              </a:lnSpc>
              <a:spcBef>
                <a:spcPct val="0"/>
              </a:spcBef>
              <a:spcAft>
                <a:spcPct val="35000"/>
              </a:spcAft>
            </a:pPr>
            <a:endParaRPr lang="en-US" sz="800" kern="1200" dirty="0">
              <a:solidFill>
                <a:srgbClr val="002060"/>
              </a:solidFill>
            </a:endParaRPr>
          </a:p>
        </p:txBody>
      </p:sp>
      <p:sp>
        <p:nvSpPr>
          <p:cNvPr id="17" name="Freeform 47">
            <a:extLst>
              <a:ext uri="{FF2B5EF4-FFF2-40B4-BE49-F238E27FC236}">
                <a16:creationId xmlns="" xmlns:a16="http://schemas.microsoft.com/office/drawing/2014/main" id="{D414FEE6-7DEF-476E-814C-3E8D2C402F47}"/>
              </a:ext>
            </a:extLst>
          </p:cNvPr>
          <p:cNvSpPr/>
          <p:nvPr/>
        </p:nvSpPr>
        <p:spPr bwMode="gray">
          <a:xfrm>
            <a:off x="6686013" y="5120948"/>
            <a:ext cx="294856" cy="297622"/>
          </a:xfrm>
          <a:custGeom>
            <a:avLst/>
            <a:gdLst>
              <a:gd name="connsiteX0" fmla="*/ 0 w 162096"/>
              <a:gd name="connsiteY0" fmla="*/ 37924 h 189621"/>
              <a:gd name="connsiteX1" fmla="*/ 81048 w 162096"/>
              <a:gd name="connsiteY1" fmla="*/ 37924 h 189621"/>
              <a:gd name="connsiteX2" fmla="*/ 81048 w 162096"/>
              <a:gd name="connsiteY2" fmla="*/ 0 h 189621"/>
              <a:gd name="connsiteX3" fmla="*/ 162096 w 162096"/>
              <a:gd name="connsiteY3" fmla="*/ 94811 h 189621"/>
              <a:gd name="connsiteX4" fmla="*/ 81048 w 162096"/>
              <a:gd name="connsiteY4" fmla="*/ 189621 h 189621"/>
              <a:gd name="connsiteX5" fmla="*/ 81048 w 162096"/>
              <a:gd name="connsiteY5" fmla="*/ 151697 h 189621"/>
              <a:gd name="connsiteX6" fmla="*/ 0 w 162096"/>
              <a:gd name="connsiteY6" fmla="*/ 151697 h 189621"/>
              <a:gd name="connsiteX7" fmla="*/ 0 w 162096"/>
              <a:gd name="connsiteY7" fmla="*/ 37924 h 1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96" h="189621">
                <a:moveTo>
                  <a:pt x="0" y="37924"/>
                </a:moveTo>
                <a:lnTo>
                  <a:pt x="81048" y="37924"/>
                </a:lnTo>
                <a:lnTo>
                  <a:pt x="81048" y="0"/>
                </a:lnTo>
                <a:lnTo>
                  <a:pt x="162096" y="94811"/>
                </a:lnTo>
                <a:lnTo>
                  <a:pt x="81048" y="189621"/>
                </a:lnTo>
                <a:lnTo>
                  <a:pt x="81048" y="151697"/>
                </a:lnTo>
                <a:lnTo>
                  <a:pt x="0" y="151697"/>
                </a:lnTo>
                <a:lnTo>
                  <a:pt x="0" y="37924"/>
                </a:lnTo>
                <a:close/>
              </a:path>
            </a:pathLst>
          </a:custGeom>
          <a:solidFill>
            <a:schemeClr val="accent1"/>
          </a:solidFill>
          <a:ln w="28575">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7924" rIns="48629" bIns="37924" numCol="1" spcCol="1270" anchor="ctr" anchorCtr="0">
            <a:noAutofit/>
          </a:bodyPr>
          <a:lstStyle/>
          <a:p>
            <a:pPr lvl="0" algn="ctr" defTabSz="355600">
              <a:lnSpc>
                <a:spcPct val="90000"/>
              </a:lnSpc>
              <a:spcBef>
                <a:spcPct val="0"/>
              </a:spcBef>
              <a:spcAft>
                <a:spcPct val="35000"/>
              </a:spcAft>
            </a:pPr>
            <a:endParaRPr lang="en-US" sz="800" kern="1200" dirty="0">
              <a:solidFill>
                <a:srgbClr val="002060"/>
              </a:solidFill>
            </a:endParaRPr>
          </a:p>
        </p:txBody>
      </p:sp>
      <p:sp>
        <p:nvSpPr>
          <p:cNvPr id="22" name="TextBox 21">
            <a:extLst>
              <a:ext uri="{FF2B5EF4-FFF2-40B4-BE49-F238E27FC236}">
                <a16:creationId xmlns="" xmlns:a16="http://schemas.microsoft.com/office/drawing/2014/main" id="{D2A930D8-D75F-40D0-BEEE-34E74C7C911B}"/>
              </a:ext>
            </a:extLst>
          </p:cNvPr>
          <p:cNvSpPr txBox="1"/>
          <p:nvPr/>
        </p:nvSpPr>
        <p:spPr>
          <a:xfrm>
            <a:off x="7357726" y="2731997"/>
            <a:ext cx="1750158" cy="461665"/>
          </a:xfrm>
          <a:prstGeom prst="rect">
            <a:avLst/>
          </a:prstGeom>
          <a:noFill/>
        </p:spPr>
        <p:txBody>
          <a:bodyPr wrap="square" rtlCol="0">
            <a:spAutoFit/>
          </a:bodyPr>
          <a:lstStyle/>
          <a:p>
            <a:pPr marL="0" indent="0" algn="ctr">
              <a:buNone/>
            </a:pPr>
            <a:r>
              <a:rPr lang="en-GB" sz="1200" b="0" kern="0" smtClean="0">
                <a:solidFill>
                  <a:schemeClr val="accent1"/>
                </a:solidFill>
              </a:rPr>
              <a:t>Discretionary Investment Decision </a:t>
            </a:r>
            <a:r>
              <a:rPr lang="en-GB" sz="1200" b="0" kern="0" dirty="0" smtClean="0">
                <a:solidFill>
                  <a:schemeClr val="accent1"/>
                </a:solidFill>
              </a:rPr>
              <a:t>1</a:t>
            </a:r>
            <a:endParaRPr lang="en-GB" sz="1200" kern="0" dirty="0">
              <a:solidFill>
                <a:schemeClr val="accent1"/>
              </a:solidFill>
            </a:endParaRPr>
          </a:p>
        </p:txBody>
      </p:sp>
      <p:sp>
        <p:nvSpPr>
          <p:cNvPr id="27" name="TextBox 26">
            <a:extLst>
              <a:ext uri="{FF2B5EF4-FFF2-40B4-BE49-F238E27FC236}">
                <a16:creationId xmlns="" xmlns:a16="http://schemas.microsoft.com/office/drawing/2014/main" id="{D2A930D8-D75F-40D0-BEEE-34E74C7C911B}"/>
              </a:ext>
            </a:extLst>
          </p:cNvPr>
          <p:cNvSpPr txBox="1"/>
          <p:nvPr/>
        </p:nvSpPr>
        <p:spPr>
          <a:xfrm>
            <a:off x="7357726" y="5038925"/>
            <a:ext cx="1750158" cy="461665"/>
          </a:xfrm>
          <a:prstGeom prst="rect">
            <a:avLst/>
          </a:prstGeom>
          <a:noFill/>
        </p:spPr>
        <p:txBody>
          <a:bodyPr wrap="square" rtlCol="0">
            <a:spAutoFit/>
          </a:bodyPr>
          <a:lstStyle/>
          <a:p>
            <a:pPr marL="0" indent="0" algn="ctr">
              <a:buNone/>
            </a:pPr>
            <a:r>
              <a:rPr lang="en-GB" sz="1200" b="0" kern="0" dirty="0" smtClean="0">
                <a:solidFill>
                  <a:schemeClr val="accent1"/>
                </a:solidFill>
              </a:rPr>
              <a:t>Discretionary Investment Decision </a:t>
            </a:r>
            <a:r>
              <a:rPr lang="en-GB" sz="1200" b="0" kern="0" dirty="0">
                <a:solidFill>
                  <a:schemeClr val="accent1"/>
                </a:solidFill>
              </a:rPr>
              <a:t>2</a:t>
            </a:r>
            <a:endParaRPr lang="en-GB" sz="1200" kern="0" dirty="0">
              <a:solidFill>
                <a:schemeClr val="accent1"/>
              </a:solidFill>
            </a:endParaRPr>
          </a:p>
        </p:txBody>
      </p:sp>
      <p:sp>
        <p:nvSpPr>
          <p:cNvPr id="28" name="TextBox 27">
            <a:extLst>
              <a:ext uri="{FF2B5EF4-FFF2-40B4-BE49-F238E27FC236}">
                <a16:creationId xmlns="" xmlns:a16="http://schemas.microsoft.com/office/drawing/2014/main" id="{D2A930D8-D75F-40D0-BEEE-34E74C7C911B}"/>
              </a:ext>
            </a:extLst>
          </p:cNvPr>
          <p:cNvSpPr txBox="1"/>
          <p:nvPr/>
        </p:nvSpPr>
        <p:spPr>
          <a:xfrm>
            <a:off x="9446101" y="2731996"/>
            <a:ext cx="1750158" cy="461665"/>
          </a:xfrm>
          <a:prstGeom prst="rect">
            <a:avLst/>
          </a:prstGeom>
          <a:noFill/>
        </p:spPr>
        <p:txBody>
          <a:bodyPr wrap="square" rtlCol="0">
            <a:spAutoFit/>
          </a:bodyPr>
          <a:lstStyle/>
          <a:p>
            <a:pPr marL="0" indent="0" algn="ctr">
              <a:buNone/>
            </a:pPr>
            <a:r>
              <a:rPr lang="en-GB" sz="1200" b="0" kern="0" dirty="0" smtClean="0">
                <a:solidFill>
                  <a:schemeClr val="accent1"/>
                </a:solidFill>
              </a:rPr>
              <a:t>Systematic </a:t>
            </a:r>
          </a:p>
          <a:p>
            <a:pPr marL="0" indent="0" algn="ctr">
              <a:buNone/>
            </a:pPr>
            <a:r>
              <a:rPr lang="en-GB" sz="1200" b="0" kern="0" dirty="0" smtClean="0">
                <a:solidFill>
                  <a:schemeClr val="accent1"/>
                </a:solidFill>
              </a:rPr>
              <a:t>Investment Decision 1</a:t>
            </a:r>
            <a:endParaRPr lang="en-GB" sz="1200" kern="0" dirty="0">
              <a:solidFill>
                <a:schemeClr val="accent1"/>
              </a:solidFill>
            </a:endParaRPr>
          </a:p>
        </p:txBody>
      </p:sp>
      <p:sp>
        <p:nvSpPr>
          <p:cNvPr id="29" name="TextBox 28">
            <a:extLst>
              <a:ext uri="{FF2B5EF4-FFF2-40B4-BE49-F238E27FC236}">
                <a16:creationId xmlns="" xmlns:a16="http://schemas.microsoft.com/office/drawing/2014/main" id="{D2A930D8-D75F-40D0-BEEE-34E74C7C911B}"/>
              </a:ext>
            </a:extLst>
          </p:cNvPr>
          <p:cNvSpPr txBox="1"/>
          <p:nvPr/>
        </p:nvSpPr>
        <p:spPr>
          <a:xfrm>
            <a:off x="9446101" y="5038924"/>
            <a:ext cx="1750158" cy="461665"/>
          </a:xfrm>
          <a:prstGeom prst="rect">
            <a:avLst/>
          </a:prstGeom>
          <a:noFill/>
        </p:spPr>
        <p:txBody>
          <a:bodyPr wrap="square" rtlCol="0">
            <a:spAutoFit/>
          </a:bodyPr>
          <a:lstStyle/>
          <a:p>
            <a:pPr marL="0" indent="0" algn="ctr">
              <a:buNone/>
            </a:pPr>
            <a:r>
              <a:rPr lang="en-GB" sz="1200" b="0" kern="0" dirty="0" smtClean="0">
                <a:solidFill>
                  <a:schemeClr val="accent1"/>
                </a:solidFill>
              </a:rPr>
              <a:t>Systematic </a:t>
            </a:r>
          </a:p>
          <a:p>
            <a:pPr marL="0" indent="0" algn="ctr">
              <a:buNone/>
            </a:pPr>
            <a:r>
              <a:rPr lang="en-GB" sz="1200" b="0" kern="0" dirty="0" smtClean="0">
                <a:solidFill>
                  <a:schemeClr val="accent1"/>
                </a:solidFill>
              </a:rPr>
              <a:t>Investment Decision 2</a:t>
            </a:r>
            <a:endParaRPr lang="en-GB" sz="1200" kern="0" dirty="0">
              <a:solidFill>
                <a:schemeClr val="accent1"/>
              </a:solidFill>
            </a:endParaRPr>
          </a:p>
        </p:txBody>
      </p:sp>
      <p:grpSp>
        <p:nvGrpSpPr>
          <p:cNvPr id="30" name="Group 29">
            <a:extLst>
              <a:ext uri="{FF2B5EF4-FFF2-40B4-BE49-F238E27FC236}">
                <a16:creationId xmlns="" xmlns:a16="http://schemas.microsoft.com/office/drawing/2014/main" id="{F2E919C7-FD58-4A0D-9A16-71975CCEBE35}"/>
              </a:ext>
            </a:extLst>
          </p:cNvPr>
          <p:cNvGrpSpPr/>
          <p:nvPr/>
        </p:nvGrpSpPr>
        <p:grpSpPr>
          <a:xfrm>
            <a:off x="9375264" y="1012594"/>
            <a:ext cx="1891832" cy="642906"/>
            <a:chOff x="367" y="2786167"/>
            <a:chExt cx="6076215" cy="642906"/>
          </a:xfrm>
          <a:solidFill>
            <a:schemeClr val="accent1">
              <a:lumMod val="60000"/>
              <a:lumOff val="40000"/>
            </a:schemeClr>
          </a:solidFill>
          <a:effectLst>
            <a:outerShdw blurRad="50800" dist="38100" dir="2700000" algn="tl" rotWithShape="0">
              <a:prstClr val="black">
                <a:alpha val="40000"/>
              </a:prstClr>
            </a:outerShdw>
          </a:effectLst>
        </p:grpSpPr>
        <p:sp>
          <p:nvSpPr>
            <p:cNvPr id="31" name="Rectangle: Rounded Corners 10">
              <a:extLst>
                <a:ext uri="{FF2B5EF4-FFF2-40B4-BE49-F238E27FC236}">
                  <a16:creationId xmlns="" xmlns:a16="http://schemas.microsoft.com/office/drawing/2014/main" id="{4D4B5AA7-8F52-46B9-825E-3B49E4E5E532}"/>
                </a:ext>
              </a:extLst>
            </p:cNvPr>
            <p:cNvSpPr/>
            <p:nvPr/>
          </p:nvSpPr>
          <p:spPr>
            <a:xfrm>
              <a:off x="367" y="2786167"/>
              <a:ext cx="6076215" cy="642906"/>
            </a:xfrm>
            <a:prstGeom prst="roundRect">
              <a:avLst>
                <a:gd name="adj" fmla="val 10000"/>
              </a:avLst>
            </a:prstGeom>
            <a:grp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Rectangle: Rounded Corners 4">
              <a:extLst>
                <a:ext uri="{FF2B5EF4-FFF2-40B4-BE49-F238E27FC236}">
                  <a16:creationId xmlns="" xmlns:a16="http://schemas.microsoft.com/office/drawing/2014/main" id="{31D13A3B-0CC1-43CA-BF3C-6A1B1140DB10}"/>
                </a:ext>
              </a:extLst>
            </p:cNvPr>
            <p:cNvSpPr txBox="1"/>
            <p:nvPr/>
          </p:nvSpPr>
          <p:spPr>
            <a:xfrm>
              <a:off x="19197" y="2804997"/>
              <a:ext cx="6038555" cy="605246"/>
            </a:xfrm>
            <a:prstGeom prst="rect">
              <a:avLst/>
            </a:prstGeom>
            <a:grpFill/>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dirty="0" smtClean="0"/>
                <a:t>Systematic Investing</a:t>
              </a:r>
              <a:endParaRPr lang="en-US" sz="2000" kern="1200" dirty="0"/>
            </a:p>
          </p:txBody>
        </p:sp>
      </p:grpSp>
      <p:sp>
        <p:nvSpPr>
          <p:cNvPr id="33" name="Curved Down Arrow 13">
            <a:extLst>
              <a:ext uri="{FF2B5EF4-FFF2-40B4-BE49-F238E27FC236}">
                <a16:creationId xmlns="" xmlns:a16="http://schemas.microsoft.com/office/drawing/2014/main" id="{63DA3880-9176-4DB0-9C7A-F63EC0D77B32}"/>
              </a:ext>
            </a:extLst>
          </p:cNvPr>
          <p:cNvSpPr/>
          <p:nvPr/>
        </p:nvSpPr>
        <p:spPr bwMode="gray">
          <a:xfrm>
            <a:off x="8842539" y="798706"/>
            <a:ext cx="868907" cy="213888"/>
          </a:xfrm>
          <a:prstGeom prst="curvedDownArrow">
            <a:avLst/>
          </a:prstGeom>
          <a:solidFill>
            <a:srgbClr val="002060"/>
          </a:solidFill>
        </p:spPr>
        <p:txBody>
          <a:bodyPr rot="0" spcFirstLastPara="0" vertOverflow="overflow" horzOverflow="overflow" vert="horz" wrap="square" lIns="36005" tIns="36005" rIns="36005" bIns="36005" numCol="1" spcCol="0" rtlCol="0" fromWordArt="0" anchor="t" anchorCtr="0" forceAA="0" compatLnSpc="1">
            <a:prstTxWarp prst="textNoShape">
              <a:avLst/>
            </a:prstTxWarp>
            <a:noAutofit/>
          </a:bodyPr>
          <a:lstStyle/>
          <a:p>
            <a:pPr marL="268288" indent="-268288" algn="ctr">
              <a:spcBef>
                <a:spcPts val="0"/>
              </a:spcBef>
              <a:buClr>
                <a:srgbClr val="91867E"/>
              </a:buClr>
              <a:buFont typeface="Credit Suisse Type Light" pitchFamily="34" charset="0"/>
              <a:buChar char=""/>
            </a:pPr>
            <a:endParaRPr lang="en-US" sz="1400" dirty="0">
              <a:solidFill>
                <a:srgbClr val="002060"/>
              </a:solidFill>
            </a:endParaRPr>
          </a:p>
        </p:txBody>
      </p:sp>
      <p:sp>
        <p:nvSpPr>
          <p:cNvPr id="34" name="Curved Down Arrow 34">
            <a:extLst>
              <a:ext uri="{FF2B5EF4-FFF2-40B4-BE49-F238E27FC236}">
                <a16:creationId xmlns="" xmlns:a16="http://schemas.microsoft.com/office/drawing/2014/main" id="{325E2907-9DDB-4534-A3CD-27AC06EE55E4}"/>
              </a:ext>
            </a:extLst>
          </p:cNvPr>
          <p:cNvSpPr/>
          <p:nvPr/>
        </p:nvSpPr>
        <p:spPr bwMode="gray">
          <a:xfrm flipH="1" flipV="1">
            <a:off x="8792950" y="1674330"/>
            <a:ext cx="918496" cy="233717"/>
          </a:xfrm>
          <a:prstGeom prst="curvedDownArrow">
            <a:avLst/>
          </a:prstGeom>
          <a:solidFill>
            <a:srgbClr val="002060"/>
          </a:solidFill>
        </p:spPr>
        <p:txBody>
          <a:bodyPr rot="0" spcFirstLastPara="0" vertOverflow="overflow" horzOverflow="overflow" vert="horz" wrap="square" lIns="36005" tIns="36005" rIns="36005" bIns="36005" numCol="1" spcCol="0" rtlCol="0" fromWordArt="0" anchor="t" anchorCtr="0" forceAA="0" compatLnSpc="1">
            <a:prstTxWarp prst="textNoShape">
              <a:avLst/>
            </a:prstTxWarp>
            <a:noAutofit/>
          </a:bodyPr>
          <a:lstStyle/>
          <a:p>
            <a:pPr marL="268288" indent="-268288" algn="ctr">
              <a:spcBef>
                <a:spcPts val="0"/>
              </a:spcBef>
              <a:buClr>
                <a:srgbClr val="91867E"/>
              </a:buClr>
              <a:buFont typeface="Credit Suisse Type Light" pitchFamily="34" charset="0"/>
              <a:buChar char=""/>
            </a:pPr>
            <a:endParaRPr lang="en-US" sz="1400" dirty="0">
              <a:solidFill>
                <a:srgbClr val="002060"/>
              </a:solidFill>
            </a:endParaRPr>
          </a:p>
        </p:txBody>
      </p:sp>
      <p:sp>
        <p:nvSpPr>
          <p:cNvPr id="7" name="Rounded Rectangle 6"/>
          <p:cNvSpPr/>
          <p:nvPr/>
        </p:nvSpPr>
        <p:spPr bwMode="auto">
          <a:xfrm>
            <a:off x="7324311" y="2687570"/>
            <a:ext cx="1885970" cy="580377"/>
          </a:xfrm>
          <a:prstGeom prst="round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a typeface="ヒラギノ角ゴ Pro W3" pitchFamily="1" charset="-128"/>
            </a:endParaRPr>
          </a:p>
        </p:txBody>
      </p:sp>
      <p:sp>
        <p:nvSpPr>
          <p:cNvPr id="38" name="Rounded Rectangle 37"/>
          <p:cNvSpPr/>
          <p:nvPr/>
        </p:nvSpPr>
        <p:spPr bwMode="auto">
          <a:xfrm>
            <a:off x="9396610" y="2687570"/>
            <a:ext cx="1885970" cy="580377"/>
          </a:xfrm>
          <a:prstGeom prst="round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a typeface="ヒラギノ角ゴ Pro W3" pitchFamily="1" charset="-128"/>
            </a:endParaRPr>
          </a:p>
        </p:txBody>
      </p:sp>
      <p:sp>
        <p:nvSpPr>
          <p:cNvPr id="39" name="Rounded Rectangle 38"/>
          <p:cNvSpPr/>
          <p:nvPr/>
        </p:nvSpPr>
        <p:spPr bwMode="auto">
          <a:xfrm>
            <a:off x="7305655" y="5015013"/>
            <a:ext cx="1885970" cy="580377"/>
          </a:xfrm>
          <a:prstGeom prst="round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a typeface="ヒラギノ角ゴ Pro W3" pitchFamily="1" charset="-128"/>
            </a:endParaRPr>
          </a:p>
        </p:txBody>
      </p:sp>
      <p:sp>
        <p:nvSpPr>
          <p:cNvPr id="40" name="Rounded Rectangle 39"/>
          <p:cNvSpPr/>
          <p:nvPr/>
        </p:nvSpPr>
        <p:spPr bwMode="auto">
          <a:xfrm>
            <a:off x="9396610" y="5016083"/>
            <a:ext cx="1885970" cy="580377"/>
          </a:xfrm>
          <a:prstGeom prst="roundRect">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165738804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Predictions: Assets</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11</a:t>
            </a:fld>
            <a:endParaRPr lang="en-US" dirty="0">
              <a:latin typeface="+mj-lt"/>
            </a:endParaRPr>
          </a:p>
        </p:txBody>
      </p:sp>
      <p:pic>
        <p:nvPicPr>
          <p:cNvPr id="9" name="Picture 8">
            <a:extLst>
              <a:ext uri="{FF2B5EF4-FFF2-40B4-BE49-F238E27FC236}">
                <a16:creationId xmlns="" xmlns:a16="http://schemas.microsoft.com/office/drawing/2014/main" id="{1ECB13E9-30A1-4192-A782-DD603BC75EA9}"/>
              </a:ext>
            </a:extLst>
          </p:cNvPr>
          <p:cNvPicPr>
            <a:picLocks noChangeAspect="1"/>
          </p:cNvPicPr>
          <p:nvPr/>
        </p:nvPicPr>
        <p:blipFill>
          <a:blip r:embed="rId3"/>
          <a:stretch>
            <a:fillRect/>
          </a:stretch>
        </p:blipFill>
        <p:spPr>
          <a:xfrm>
            <a:off x="0" y="2708275"/>
            <a:ext cx="12192000" cy="3458280"/>
          </a:xfrm>
          <a:prstGeom prst="rect">
            <a:avLst/>
          </a:prstGeom>
        </p:spPr>
      </p:pic>
      <p:sp>
        <p:nvSpPr>
          <p:cNvPr id="13" name="Rectangle 12">
            <a:extLst>
              <a:ext uri="{FF2B5EF4-FFF2-40B4-BE49-F238E27FC236}">
                <a16:creationId xmlns="" xmlns:a16="http://schemas.microsoft.com/office/drawing/2014/main" id="{51CB7807-19FC-49F6-AD6C-C7BBF22193C8}"/>
              </a:ext>
            </a:extLst>
          </p:cNvPr>
          <p:cNvSpPr/>
          <p:nvPr/>
        </p:nvSpPr>
        <p:spPr bwMode="auto">
          <a:xfrm>
            <a:off x="4930775" y="2096538"/>
            <a:ext cx="2330450" cy="4409034"/>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accent1"/>
                </a:solidFill>
                <a:effectLst/>
                <a:latin typeface="+mj-lt"/>
                <a:ea typeface="ヒラギノ角ゴ Pro W3" pitchFamily="1" charset="-128"/>
              </a:rPr>
              <a:t>Sectors</a:t>
            </a:r>
          </a:p>
        </p:txBody>
      </p:sp>
      <p:sp>
        <p:nvSpPr>
          <p:cNvPr id="15" name="Rectangle 14">
            <a:extLst>
              <a:ext uri="{FF2B5EF4-FFF2-40B4-BE49-F238E27FC236}">
                <a16:creationId xmlns="" xmlns:a16="http://schemas.microsoft.com/office/drawing/2014/main" id="{90989D86-D2CF-433C-AD71-5005E0BEB6B5}"/>
              </a:ext>
            </a:extLst>
          </p:cNvPr>
          <p:cNvSpPr/>
          <p:nvPr/>
        </p:nvSpPr>
        <p:spPr bwMode="auto">
          <a:xfrm>
            <a:off x="2062162" y="2096538"/>
            <a:ext cx="2330450" cy="4409035"/>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accent1"/>
                </a:solidFill>
                <a:effectLst/>
                <a:latin typeface="+mj-lt"/>
                <a:ea typeface="ヒラギノ角ゴ Pro W3" pitchFamily="1" charset="-128"/>
              </a:rPr>
              <a:t>Assets</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endParaRPr lang="en-US" sz="1200" b="0" dirty="0">
              <a:solidFill>
                <a:schemeClr val="accent1"/>
              </a:solidFill>
            </a:endParaRPr>
          </a:p>
        </p:txBody>
      </p:sp>
      <p:sp>
        <p:nvSpPr>
          <p:cNvPr id="17" name="Rectangle 16">
            <a:extLst>
              <a:ext uri="{FF2B5EF4-FFF2-40B4-BE49-F238E27FC236}">
                <a16:creationId xmlns="" xmlns:a16="http://schemas.microsoft.com/office/drawing/2014/main" id="{97913267-B161-4CBB-993F-93810F3CB52D}"/>
              </a:ext>
            </a:extLst>
          </p:cNvPr>
          <p:cNvSpPr/>
          <p:nvPr/>
        </p:nvSpPr>
        <p:spPr bwMode="auto">
          <a:xfrm>
            <a:off x="7799387" y="2096538"/>
            <a:ext cx="2330450" cy="4409033"/>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accent1"/>
                </a:solidFill>
                <a:effectLst/>
                <a:latin typeface="+mj-lt"/>
                <a:ea typeface="ヒラギノ角ゴ Pro W3" pitchFamily="1" charset="-128"/>
              </a:rPr>
              <a:t>Factors</a:t>
            </a:r>
          </a:p>
        </p:txBody>
      </p:sp>
      <p:sp>
        <p:nvSpPr>
          <p:cNvPr id="20" name="Rectangle 19">
            <a:extLst>
              <a:ext uri="{FF2B5EF4-FFF2-40B4-BE49-F238E27FC236}">
                <a16:creationId xmlns="" xmlns:a16="http://schemas.microsoft.com/office/drawing/2014/main" id="{A69807FE-C0D0-4871-9FA3-4F844C07799A}"/>
              </a:ext>
            </a:extLst>
          </p:cNvPr>
          <p:cNvSpPr/>
          <p:nvPr/>
        </p:nvSpPr>
        <p:spPr bwMode="auto">
          <a:xfrm>
            <a:off x="2174082" y="2547638"/>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Large Cap Equities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1" name="Rectangle 20">
            <a:extLst>
              <a:ext uri="{FF2B5EF4-FFF2-40B4-BE49-F238E27FC236}">
                <a16:creationId xmlns="" xmlns:a16="http://schemas.microsoft.com/office/drawing/2014/main" id="{9E23C488-9744-4D64-B9D7-61D622242D08}"/>
              </a:ext>
            </a:extLst>
          </p:cNvPr>
          <p:cNvSpPr/>
          <p:nvPr/>
        </p:nvSpPr>
        <p:spPr bwMode="auto">
          <a:xfrm>
            <a:off x="2174081" y="3021477"/>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Small Cap Equities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2" name="Rectangle 21">
            <a:extLst>
              <a:ext uri="{FF2B5EF4-FFF2-40B4-BE49-F238E27FC236}">
                <a16:creationId xmlns="" xmlns:a16="http://schemas.microsoft.com/office/drawing/2014/main" id="{1408AA86-987B-4F38-BED2-DF85516709CB}"/>
              </a:ext>
            </a:extLst>
          </p:cNvPr>
          <p:cNvSpPr/>
          <p:nvPr/>
        </p:nvSpPr>
        <p:spPr bwMode="auto">
          <a:xfrm>
            <a:off x="2177706" y="3515251"/>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High Yield Bonds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3" name="Rectangle 22">
            <a:extLst>
              <a:ext uri="{FF2B5EF4-FFF2-40B4-BE49-F238E27FC236}">
                <a16:creationId xmlns="" xmlns:a16="http://schemas.microsoft.com/office/drawing/2014/main" id="{3A2F8473-4651-457E-8603-0FF498A44E11}"/>
              </a:ext>
            </a:extLst>
          </p:cNvPr>
          <p:cNvSpPr/>
          <p:nvPr/>
        </p:nvSpPr>
        <p:spPr bwMode="auto">
          <a:xfrm>
            <a:off x="2174081" y="399716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Treasury Bonds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4" name="Rectangle 23">
            <a:extLst>
              <a:ext uri="{FF2B5EF4-FFF2-40B4-BE49-F238E27FC236}">
                <a16:creationId xmlns="" xmlns:a16="http://schemas.microsoft.com/office/drawing/2014/main" id="{30E2D9B4-A9C5-45ED-AD09-44875BA42DD2}"/>
              </a:ext>
            </a:extLst>
          </p:cNvPr>
          <p:cNvSpPr/>
          <p:nvPr/>
        </p:nvSpPr>
        <p:spPr bwMode="auto">
          <a:xfrm>
            <a:off x="2174081" y="4488630"/>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UK Equities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5" name="Rectangle 24">
            <a:extLst>
              <a:ext uri="{FF2B5EF4-FFF2-40B4-BE49-F238E27FC236}">
                <a16:creationId xmlns="" xmlns:a16="http://schemas.microsoft.com/office/drawing/2014/main" id="{DEE8FDC1-1664-4D3D-A4AC-57685D938A5D}"/>
              </a:ext>
            </a:extLst>
          </p:cNvPr>
          <p:cNvSpPr/>
          <p:nvPr/>
        </p:nvSpPr>
        <p:spPr bwMode="auto">
          <a:xfrm>
            <a:off x="2174081" y="4965927"/>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China Equities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6" name="Rectangle 25">
            <a:extLst>
              <a:ext uri="{FF2B5EF4-FFF2-40B4-BE49-F238E27FC236}">
                <a16:creationId xmlns="" xmlns:a16="http://schemas.microsoft.com/office/drawing/2014/main" id="{E02B86EB-6A35-42EC-9730-56F8D478575E}"/>
              </a:ext>
            </a:extLst>
          </p:cNvPr>
          <p:cNvSpPr/>
          <p:nvPr/>
        </p:nvSpPr>
        <p:spPr bwMode="auto">
          <a:xfrm>
            <a:off x="2174081" y="544947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Japan Equities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7" name="Rectangle 26">
            <a:extLst>
              <a:ext uri="{FF2B5EF4-FFF2-40B4-BE49-F238E27FC236}">
                <a16:creationId xmlns="" xmlns:a16="http://schemas.microsoft.com/office/drawing/2014/main" id="{A6F25845-1E4B-48E6-871F-C61AFE406D2E}"/>
              </a:ext>
            </a:extLst>
          </p:cNvPr>
          <p:cNvSpPr/>
          <p:nvPr/>
        </p:nvSpPr>
        <p:spPr bwMode="auto">
          <a:xfrm>
            <a:off x="2190771" y="593316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8" name="Rectangle 27">
            <a:extLst>
              <a:ext uri="{FF2B5EF4-FFF2-40B4-BE49-F238E27FC236}">
                <a16:creationId xmlns="" xmlns:a16="http://schemas.microsoft.com/office/drawing/2014/main" id="{D3B2BF97-31C3-4CE5-9749-5A9EEDF3193A}"/>
              </a:ext>
            </a:extLst>
          </p:cNvPr>
          <p:cNvSpPr/>
          <p:nvPr/>
        </p:nvSpPr>
        <p:spPr bwMode="auto">
          <a:xfrm>
            <a:off x="5042694" y="2547638"/>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Technology</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9" name="Rectangle 28">
            <a:extLst>
              <a:ext uri="{FF2B5EF4-FFF2-40B4-BE49-F238E27FC236}">
                <a16:creationId xmlns="" xmlns:a16="http://schemas.microsoft.com/office/drawing/2014/main" id="{1412F61A-774B-4B77-BA34-558C3B843501}"/>
              </a:ext>
            </a:extLst>
          </p:cNvPr>
          <p:cNvSpPr/>
          <p:nvPr/>
        </p:nvSpPr>
        <p:spPr bwMode="auto">
          <a:xfrm>
            <a:off x="5042693" y="3021477"/>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Healthcare</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0" name="Rectangle 29">
            <a:extLst>
              <a:ext uri="{FF2B5EF4-FFF2-40B4-BE49-F238E27FC236}">
                <a16:creationId xmlns="" xmlns:a16="http://schemas.microsoft.com/office/drawing/2014/main" id="{3AE2BFF8-BE7D-4C46-8284-1F89C0CDF45A}"/>
              </a:ext>
            </a:extLst>
          </p:cNvPr>
          <p:cNvSpPr/>
          <p:nvPr/>
        </p:nvSpPr>
        <p:spPr bwMode="auto">
          <a:xfrm>
            <a:off x="5046318" y="3515251"/>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Consumer Staples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1" name="Rectangle 30">
            <a:extLst>
              <a:ext uri="{FF2B5EF4-FFF2-40B4-BE49-F238E27FC236}">
                <a16:creationId xmlns="" xmlns:a16="http://schemas.microsoft.com/office/drawing/2014/main" id="{97B49CBB-D533-4A71-AFF0-228437F72F02}"/>
              </a:ext>
            </a:extLst>
          </p:cNvPr>
          <p:cNvSpPr/>
          <p:nvPr/>
        </p:nvSpPr>
        <p:spPr bwMode="auto">
          <a:xfrm>
            <a:off x="5042693" y="399716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Consumer Discretionary</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2" name="Rectangle 31">
            <a:extLst>
              <a:ext uri="{FF2B5EF4-FFF2-40B4-BE49-F238E27FC236}">
                <a16:creationId xmlns="" xmlns:a16="http://schemas.microsoft.com/office/drawing/2014/main" id="{8002359F-EC97-416E-894C-D795D12FC546}"/>
              </a:ext>
            </a:extLst>
          </p:cNvPr>
          <p:cNvSpPr/>
          <p:nvPr/>
        </p:nvSpPr>
        <p:spPr bwMode="auto">
          <a:xfrm>
            <a:off x="5042693" y="4488630"/>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 </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3" name="Rectangle 32">
            <a:extLst>
              <a:ext uri="{FF2B5EF4-FFF2-40B4-BE49-F238E27FC236}">
                <a16:creationId xmlns="" xmlns:a16="http://schemas.microsoft.com/office/drawing/2014/main" id="{8B03321C-A58D-4599-B152-E2C441709E2D}"/>
              </a:ext>
            </a:extLst>
          </p:cNvPr>
          <p:cNvSpPr/>
          <p:nvPr/>
        </p:nvSpPr>
        <p:spPr bwMode="auto">
          <a:xfrm>
            <a:off x="5042693" y="4965927"/>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China Industrials</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4" name="Rectangle 33">
            <a:extLst>
              <a:ext uri="{FF2B5EF4-FFF2-40B4-BE49-F238E27FC236}">
                <a16:creationId xmlns="" xmlns:a16="http://schemas.microsoft.com/office/drawing/2014/main" id="{9719A01E-E696-41A6-B3FC-1798DD335E0A}"/>
              </a:ext>
            </a:extLst>
          </p:cNvPr>
          <p:cNvSpPr/>
          <p:nvPr/>
        </p:nvSpPr>
        <p:spPr bwMode="auto">
          <a:xfrm>
            <a:off x="5042693" y="544947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China Technology</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5" name="Rectangle 34">
            <a:extLst>
              <a:ext uri="{FF2B5EF4-FFF2-40B4-BE49-F238E27FC236}">
                <a16:creationId xmlns="" xmlns:a16="http://schemas.microsoft.com/office/drawing/2014/main" id="{110E4E7A-D259-46B3-B157-89A02833C034}"/>
              </a:ext>
            </a:extLst>
          </p:cNvPr>
          <p:cNvSpPr/>
          <p:nvPr/>
        </p:nvSpPr>
        <p:spPr bwMode="auto">
          <a:xfrm>
            <a:off x="5059383" y="593316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6" name="Rectangle 35">
            <a:extLst>
              <a:ext uri="{FF2B5EF4-FFF2-40B4-BE49-F238E27FC236}">
                <a16:creationId xmlns="" xmlns:a16="http://schemas.microsoft.com/office/drawing/2014/main" id="{84893B0D-48C7-4498-9A4B-0429B4ABF5B7}"/>
              </a:ext>
            </a:extLst>
          </p:cNvPr>
          <p:cNvSpPr/>
          <p:nvPr/>
        </p:nvSpPr>
        <p:spPr bwMode="auto">
          <a:xfrm>
            <a:off x="7907682" y="2547638"/>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Momentum</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7" name="Rectangle 36">
            <a:extLst>
              <a:ext uri="{FF2B5EF4-FFF2-40B4-BE49-F238E27FC236}">
                <a16:creationId xmlns="" xmlns:a16="http://schemas.microsoft.com/office/drawing/2014/main" id="{3EE33BCC-B9AB-4CF8-AE20-75D589F1CEDF}"/>
              </a:ext>
            </a:extLst>
          </p:cNvPr>
          <p:cNvSpPr/>
          <p:nvPr/>
        </p:nvSpPr>
        <p:spPr bwMode="auto">
          <a:xfrm>
            <a:off x="7907681" y="3021477"/>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Quality</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8" name="Rectangle 37">
            <a:extLst>
              <a:ext uri="{FF2B5EF4-FFF2-40B4-BE49-F238E27FC236}">
                <a16:creationId xmlns="" xmlns:a16="http://schemas.microsoft.com/office/drawing/2014/main" id="{499B7CFC-E779-40B5-9329-D172CF2FFFD9}"/>
              </a:ext>
            </a:extLst>
          </p:cNvPr>
          <p:cNvSpPr/>
          <p:nvPr/>
        </p:nvSpPr>
        <p:spPr bwMode="auto">
          <a:xfrm>
            <a:off x="7911306" y="3515251"/>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US Value</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39" name="Rectangle 38">
            <a:extLst>
              <a:ext uri="{FF2B5EF4-FFF2-40B4-BE49-F238E27FC236}">
                <a16:creationId xmlns="" xmlns:a16="http://schemas.microsoft.com/office/drawing/2014/main" id="{662BE356-F698-4E94-8367-B57286D12562}"/>
              </a:ext>
            </a:extLst>
          </p:cNvPr>
          <p:cNvSpPr/>
          <p:nvPr/>
        </p:nvSpPr>
        <p:spPr bwMode="auto">
          <a:xfrm>
            <a:off x="7907681" y="399716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World Momentum</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41" name="Rectangle 40">
            <a:extLst>
              <a:ext uri="{FF2B5EF4-FFF2-40B4-BE49-F238E27FC236}">
                <a16:creationId xmlns="" xmlns:a16="http://schemas.microsoft.com/office/drawing/2014/main" id="{77D04856-C9F7-4A93-8A1B-1E2F50CE3BA1}"/>
              </a:ext>
            </a:extLst>
          </p:cNvPr>
          <p:cNvSpPr/>
          <p:nvPr/>
        </p:nvSpPr>
        <p:spPr bwMode="auto">
          <a:xfrm>
            <a:off x="7907681" y="4488630"/>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World Quality </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42" name="Rectangle 41">
            <a:extLst>
              <a:ext uri="{FF2B5EF4-FFF2-40B4-BE49-F238E27FC236}">
                <a16:creationId xmlns="" xmlns:a16="http://schemas.microsoft.com/office/drawing/2014/main" id="{930969AC-BCAE-43D3-8A0A-CF39DC5E121C}"/>
              </a:ext>
            </a:extLst>
          </p:cNvPr>
          <p:cNvSpPr/>
          <p:nvPr/>
        </p:nvSpPr>
        <p:spPr bwMode="auto">
          <a:xfrm>
            <a:off x="7907681" y="4965927"/>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latin typeface="+mj-lt"/>
                <a:ea typeface="ヒラギノ角ゴ Pro W3" pitchFamily="1" charset="-128"/>
              </a:rPr>
              <a:t>World Value</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43" name="Rectangle 42">
            <a:extLst>
              <a:ext uri="{FF2B5EF4-FFF2-40B4-BE49-F238E27FC236}">
                <a16:creationId xmlns="" xmlns:a16="http://schemas.microsoft.com/office/drawing/2014/main" id="{CEB6F0F3-06E1-4D02-B175-BB586B4897F7}"/>
              </a:ext>
            </a:extLst>
          </p:cNvPr>
          <p:cNvSpPr/>
          <p:nvPr/>
        </p:nvSpPr>
        <p:spPr bwMode="auto">
          <a:xfrm>
            <a:off x="7907681" y="5449474"/>
            <a:ext cx="2106612" cy="32127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accent1"/>
                </a:solidFill>
                <a:effectLst/>
                <a:latin typeface="+mj-lt"/>
                <a:ea typeface="ヒラギノ角ゴ Pro W3" pitchFamily="1" charset="-128"/>
              </a:rPr>
              <a:t>…</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grpSp>
        <p:nvGrpSpPr>
          <p:cNvPr id="45" name="Group 44">
            <a:extLst>
              <a:ext uri="{FF2B5EF4-FFF2-40B4-BE49-F238E27FC236}">
                <a16:creationId xmlns="" xmlns:a16="http://schemas.microsoft.com/office/drawing/2014/main" id="{C8FDD288-C40D-4840-9F9C-5A078FF8E593}"/>
              </a:ext>
            </a:extLst>
          </p:cNvPr>
          <p:cNvGrpSpPr/>
          <p:nvPr/>
        </p:nvGrpSpPr>
        <p:grpSpPr>
          <a:xfrm>
            <a:off x="1882775" y="1031424"/>
            <a:ext cx="2395512" cy="642906"/>
            <a:chOff x="367" y="2786167"/>
            <a:chExt cx="6076215" cy="642906"/>
          </a:xfrm>
          <a:effectLst>
            <a:outerShdw blurRad="50800" dist="38100" dir="2700000" algn="tl" rotWithShape="0">
              <a:prstClr val="black">
                <a:alpha val="40000"/>
              </a:prstClr>
            </a:outerShdw>
          </a:effectLst>
        </p:grpSpPr>
        <p:sp>
          <p:nvSpPr>
            <p:cNvPr id="46" name="Rectangle: Rounded Corners 45">
              <a:extLst>
                <a:ext uri="{FF2B5EF4-FFF2-40B4-BE49-F238E27FC236}">
                  <a16:creationId xmlns="" xmlns:a16="http://schemas.microsoft.com/office/drawing/2014/main" id="{7DEDA392-23BF-4E9F-8FC1-86E25F47EE86}"/>
                </a:ext>
              </a:extLst>
            </p:cNvPr>
            <p:cNvSpPr/>
            <p:nvPr/>
          </p:nvSpPr>
          <p:spPr>
            <a:xfrm>
              <a:off x="367" y="2786167"/>
              <a:ext cx="6076215" cy="642906"/>
            </a:xfrm>
            <a:prstGeom prst="roundRect">
              <a:avLst>
                <a:gd name="adj" fmla="val 10000"/>
              </a:avLst>
            </a:prstGeom>
            <a:solidFill>
              <a:schemeClr val="accent1"/>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Rectangle: Rounded Corners 4">
              <a:extLst>
                <a:ext uri="{FF2B5EF4-FFF2-40B4-BE49-F238E27FC236}">
                  <a16:creationId xmlns="" xmlns:a16="http://schemas.microsoft.com/office/drawing/2014/main" id="{61E11A20-8E92-4F16-B8E6-CEE3FD7174B2}"/>
                </a:ext>
              </a:extLst>
            </p:cNvPr>
            <p:cNvSpPr txBox="1"/>
            <p:nvPr/>
          </p:nvSpPr>
          <p:spPr>
            <a:xfrm>
              <a:off x="19197" y="2804997"/>
              <a:ext cx="6038555" cy="605246"/>
            </a:xfrm>
            <a:prstGeom prst="rect">
              <a:avLst/>
            </a:prstGeom>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Probabilistic Predictions</a:t>
              </a:r>
              <a:endParaRPr lang="en-US" sz="2000" kern="1200" dirty="0"/>
            </a:p>
          </p:txBody>
        </p:sp>
      </p:grpSp>
      <p:sp>
        <p:nvSpPr>
          <p:cNvPr id="48" name="TextBox 47">
            <a:extLst>
              <a:ext uri="{FF2B5EF4-FFF2-40B4-BE49-F238E27FC236}">
                <a16:creationId xmlns="" xmlns:a16="http://schemas.microsoft.com/office/drawing/2014/main" id="{7C7F638C-53BA-41CF-B4B8-82408DF21643}"/>
              </a:ext>
            </a:extLst>
          </p:cNvPr>
          <p:cNvSpPr txBox="1"/>
          <p:nvPr/>
        </p:nvSpPr>
        <p:spPr>
          <a:xfrm>
            <a:off x="4415481" y="1028000"/>
            <a:ext cx="5857232" cy="646331"/>
          </a:xfrm>
          <a:prstGeom prst="rect">
            <a:avLst/>
          </a:prstGeom>
          <a:noFill/>
        </p:spPr>
        <p:txBody>
          <a:bodyPr wrap="square" rtlCol="0">
            <a:spAutoFit/>
          </a:bodyPr>
          <a:lstStyle/>
          <a:p>
            <a:pPr marL="0" indent="0" algn="l">
              <a:buNone/>
            </a:pPr>
            <a:r>
              <a:rPr lang="en-GB" sz="1200" b="0" kern="0" dirty="0">
                <a:solidFill>
                  <a:schemeClr val="accent1"/>
                </a:solidFill>
              </a:rPr>
              <a:t>We predict a number of different assets, sectors, factors, and country equity markets globally. Below gives an indicative list, with additional assets being continually added.</a:t>
            </a:r>
            <a:endParaRPr lang="en-GB" sz="1200" kern="0" dirty="0">
              <a:solidFill>
                <a:schemeClr val="accent1"/>
              </a:solidFill>
            </a:endParaRPr>
          </a:p>
        </p:txBody>
      </p:sp>
    </p:spTree>
    <p:extLst>
      <p:ext uri="{BB962C8B-B14F-4D97-AF65-F5344CB8AC3E}">
        <p14:creationId xmlns:p14="http://schemas.microsoft.com/office/powerpoint/2010/main" val="3259568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815A4A3-7E7A-469D-A01C-6001B4D8B0E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2708275"/>
            <a:ext cx="12192000" cy="3459600"/>
          </a:xfrm>
          <a:prstGeom prst="rect">
            <a:avLst/>
          </a:prstGeom>
        </p:spPr>
      </p:pic>
      <p:sp>
        <p:nvSpPr>
          <p:cNvPr id="5" name="TextBox 4">
            <a:extLst>
              <a:ext uri="{FF2B5EF4-FFF2-40B4-BE49-F238E27FC236}">
                <a16:creationId xmlns="" xmlns:a16="http://schemas.microsoft.com/office/drawing/2014/main" id="{DE53E0FD-242C-4DAE-8233-66D32D878016}"/>
              </a:ext>
            </a:extLst>
          </p:cNvPr>
          <p:cNvSpPr txBox="1"/>
          <p:nvPr/>
        </p:nvSpPr>
        <p:spPr>
          <a:xfrm>
            <a:off x="1882775" y="144894"/>
            <a:ext cx="6618914" cy="523220"/>
          </a:xfrm>
          <a:prstGeom prst="rect">
            <a:avLst/>
          </a:prstGeom>
          <a:noFill/>
        </p:spPr>
        <p:txBody>
          <a:bodyPr wrap="square" rtlCol="0">
            <a:spAutoFit/>
          </a:bodyPr>
          <a:lstStyle/>
          <a:p>
            <a:pPr algn="l"/>
            <a:r>
              <a:rPr lang="en-GB" sz="2800" dirty="0">
                <a:solidFill>
                  <a:schemeClr val="bg1"/>
                </a:solidFill>
              </a:rPr>
              <a:t>Sources of Alpha</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12</a:t>
            </a:fld>
            <a:endParaRPr lang="en-US" dirty="0">
              <a:latin typeface="+mj-lt"/>
            </a:endParaRPr>
          </a:p>
        </p:txBody>
      </p:sp>
      <p:sp>
        <p:nvSpPr>
          <p:cNvPr id="2" name="TextBox 1">
            <a:extLst>
              <a:ext uri="{FF2B5EF4-FFF2-40B4-BE49-F238E27FC236}">
                <a16:creationId xmlns="" xmlns:a16="http://schemas.microsoft.com/office/drawing/2014/main" id="{832F47D8-1676-4C76-A0A0-FB60D3030A82}"/>
              </a:ext>
            </a:extLst>
          </p:cNvPr>
          <p:cNvSpPr txBox="1"/>
          <p:nvPr/>
        </p:nvSpPr>
        <p:spPr>
          <a:xfrm>
            <a:off x="1882776" y="1184412"/>
            <a:ext cx="8426449" cy="1523494"/>
          </a:xfrm>
          <a:prstGeom prst="rect">
            <a:avLst/>
          </a:prstGeom>
          <a:noFill/>
        </p:spPr>
        <p:txBody>
          <a:bodyPr wrap="square" rtlCol="0">
            <a:spAutoFit/>
          </a:bodyPr>
          <a:lstStyle/>
          <a:p>
            <a:pPr algn="ctr"/>
            <a:r>
              <a:rPr lang="en-GB" sz="1800" b="0" i="1" dirty="0">
                <a:solidFill>
                  <a:schemeClr val="accent1"/>
                </a:solidFill>
              </a:rPr>
              <a:t>“Alpha is the ability to form expectations which are better than the market”</a:t>
            </a:r>
            <a:r>
              <a:rPr lang="en-GB" sz="1600" b="0" i="1" dirty="0">
                <a:solidFill>
                  <a:schemeClr val="accent1"/>
                </a:solidFill>
              </a:rPr>
              <a:t> </a:t>
            </a:r>
          </a:p>
          <a:p>
            <a:pPr algn="ctr"/>
            <a:r>
              <a:rPr lang="en-GB" sz="1100" b="0" dirty="0">
                <a:solidFill>
                  <a:schemeClr val="accent1"/>
                </a:solidFill>
              </a:rPr>
              <a:t>R.J.Fuller</a:t>
            </a:r>
          </a:p>
          <a:p>
            <a:pPr algn="ctr"/>
            <a:endParaRPr lang="en-GB" sz="1600" b="0" dirty="0">
              <a:solidFill>
                <a:schemeClr val="accent1"/>
              </a:solidFill>
            </a:endParaRPr>
          </a:p>
          <a:p>
            <a:pPr algn="ctr"/>
            <a:endParaRPr lang="en-GB" sz="1600" b="0" dirty="0">
              <a:solidFill>
                <a:schemeClr val="accent1"/>
              </a:solidFill>
            </a:endParaRPr>
          </a:p>
          <a:p>
            <a:pPr algn="ctr"/>
            <a:endParaRPr lang="en-GB" sz="1600" b="0" dirty="0">
              <a:solidFill>
                <a:schemeClr val="accent1"/>
              </a:solidFill>
            </a:endParaRPr>
          </a:p>
          <a:p>
            <a:pPr algn="ctr"/>
            <a:r>
              <a:rPr lang="en-GB" sz="1600" b="0" dirty="0">
                <a:solidFill>
                  <a:schemeClr val="accent1"/>
                </a:solidFill>
              </a:rPr>
              <a:t>There are three main sources of alpha, described below:</a:t>
            </a:r>
          </a:p>
        </p:txBody>
      </p:sp>
      <p:sp>
        <p:nvSpPr>
          <p:cNvPr id="7" name="Rectangle 6">
            <a:extLst>
              <a:ext uri="{FF2B5EF4-FFF2-40B4-BE49-F238E27FC236}">
                <a16:creationId xmlns="" xmlns:a16="http://schemas.microsoft.com/office/drawing/2014/main" id="{BD0F4B11-FD4E-455F-A2E1-5793926B8EBF}"/>
              </a:ext>
            </a:extLst>
          </p:cNvPr>
          <p:cNvSpPr/>
          <p:nvPr/>
        </p:nvSpPr>
        <p:spPr bwMode="auto">
          <a:xfrm>
            <a:off x="1882774" y="3054927"/>
            <a:ext cx="2330450" cy="180871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Information</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We combine fundamental, macro and investor sentiment data to create regimes, or information sets. These represent the context of the market.</a:t>
            </a:r>
          </a:p>
        </p:txBody>
      </p:sp>
      <p:sp>
        <p:nvSpPr>
          <p:cNvPr id="8" name="Rectangle 7">
            <a:extLst>
              <a:ext uri="{FF2B5EF4-FFF2-40B4-BE49-F238E27FC236}">
                <a16:creationId xmlns="" xmlns:a16="http://schemas.microsoft.com/office/drawing/2014/main" id="{03B0F0EE-CCD0-4889-B158-0B90F89DA108}"/>
              </a:ext>
            </a:extLst>
          </p:cNvPr>
          <p:cNvSpPr/>
          <p:nvPr/>
        </p:nvSpPr>
        <p:spPr bwMode="auto">
          <a:xfrm>
            <a:off x="4930774" y="3054927"/>
            <a:ext cx="2330450" cy="180871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Model</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Machine learning helps us deal with non-linear, continuously changing relationships much more effectively than traditional quantitative techniques.</a:t>
            </a:r>
          </a:p>
        </p:txBody>
      </p:sp>
      <p:sp>
        <p:nvSpPr>
          <p:cNvPr id="9" name="Rectangle 8">
            <a:extLst>
              <a:ext uri="{FF2B5EF4-FFF2-40B4-BE49-F238E27FC236}">
                <a16:creationId xmlns="" xmlns:a16="http://schemas.microsoft.com/office/drawing/2014/main" id="{02778E5F-F6E0-43C3-A8CF-866ED520BACC}"/>
              </a:ext>
            </a:extLst>
          </p:cNvPr>
          <p:cNvSpPr/>
          <p:nvPr/>
        </p:nvSpPr>
        <p:spPr bwMode="auto">
          <a:xfrm>
            <a:off x="7978774" y="3054927"/>
            <a:ext cx="2330450" cy="1808712"/>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Behaviour</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We use the Credit Suisse Risk Appetite Index to represent investor sentiment, and have created alternate versions based on natural language processing. </a:t>
            </a:r>
          </a:p>
        </p:txBody>
      </p:sp>
    </p:spTree>
    <p:extLst>
      <p:ext uri="{BB962C8B-B14F-4D97-AF65-F5344CB8AC3E}">
        <p14:creationId xmlns:p14="http://schemas.microsoft.com/office/powerpoint/2010/main" val="10280551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E53E0FD-242C-4DAE-8233-66D32D878016}"/>
              </a:ext>
            </a:extLst>
          </p:cNvPr>
          <p:cNvSpPr txBox="1"/>
          <p:nvPr/>
        </p:nvSpPr>
        <p:spPr>
          <a:xfrm>
            <a:off x="1882775" y="143074"/>
            <a:ext cx="6618914" cy="523220"/>
          </a:xfrm>
          <a:prstGeom prst="rect">
            <a:avLst/>
          </a:prstGeom>
          <a:noFill/>
        </p:spPr>
        <p:txBody>
          <a:bodyPr wrap="square" rtlCol="0">
            <a:spAutoFit/>
          </a:bodyPr>
          <a:lstStyle/>
          <a:p>
            <a:pPr algn="l"/>
            <a:r>
              <a:rPr lang="en-GB" sz="2800" dirty="0">
                <a:solidFill>
                  <a:schemeClr val="bg1"/>
                </a:solidFill>
              </a:rPr>
              <a:t>Tactical Alpha</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13</a:t>
            </a:fld>
            <a:endParaRPr lang="en-US" dirty="0">
              <a:latin typeface="+mj-lt"/>
            </a:endParaRPr>
          </a:p>
        </p:txBody>
      </p:sp>
      <p:sp>
        <p:nvSpPr>
          <p:cNvPr id="7" name="TextBox 6">
            <a:extLst>
              <a:ext uri="{FF2B5EF4-FFF2-40B4-BE49-F238E27FC236}">
                <a16:creationId xmlns="" xmlns:a16="http://schemas.microsoft.com/office/drawing/2014/main" id="{832F47D8-1676-4C76-A0A0-FB60D3030A82}"/>
              </a:ext>
            </a:extLst>
          </p:cNvPr>
          <p:cNvSpPr txBox="1"/>
          <p:nvPr/>
        </p:nvSpPr>
        <p:spPr>
          <a:xfrm>
            <a:off x="1882775" y="1025634"/>
            <a:ext cx="8258175" cy="5601533"/>
          </a:xfrm>
          <a:prstGeom prst="rect">
            <a:avLst/>
          </a:prstGeom>
          <a:noFill/>
        </p:spPr>
        <p:txBody>
          <a:bodyPr wrap="square" rtlCol="0">
            <a:spAutoFit/>
          </a:bodyPr>
          <a:lstStyle/>
          <a:p>
            <a:pPr algn="just"/>
            <a:r>
              <a:rPr lang="en-US" sz="1600" b="0" dirty="0">
                <a:solidFill>
                  <a:schemeClr val="accent1"/>
                </a:solidFill>
              </a:rPr>
              <a:t>What is the source of tactical alpha?</a:t>
            </a:r>
          </a:p>
          <a:p>
            <a:pPr algn="just"/>
            <a:endParaRPr lang="en-US" sz="1600" b="0" dirty="0">
              <a:solidFill>
                <a:schemeClr val="accent1"/>
              </a:solidFill>
            </a:endParaRPr>
          </a:p>
          <a:p>
            <a:pPr algn="just"/>
            <a:r>
              <a:rPr lang="en-US" sz="1600" b="0" i="1" dirty="0">
                <a:solidFill>
                  <a:schemeClr val="accent1"/>
                </a:solidFill>
              </a:rPr>
              <a:t>“Modern markets show considerable micro efficiency (for the reason that the minority who spot aberrations from micro efficiency can make money from those occurrences and, in doing so, they tend to wipe out any persistent inefficiencies). In no contradiction to the previous sentence, I had hypothesized considerable </a:t>
            </a:r>
            <a:r>
              <a:rPr lang="en-US" sz="1600" i="1" dirty="0">
                <a:solidFill>
                  <a:schemeClr val="accent1"/>
                </a:solidFill>
              </a:rPr>
              <a:t>macro inefficiency</a:t>
            </a:r>
            <a:r>
              <a:rPr lang="en-US" sz="1600" b="0" i="1" dirty="0">
                <a:solidFill>
                  <a:schemeClr val="accent1"/>
                </a:solidFill>
              </a:rPr>
              <a:t>, in the sense of long waves in the time series of aggregate indexes of security prices below and above various definitions of fundamental values.”</a:t>
            </a:r>
          </a:p>
          <a:p>
            <a:pPr algn="just"/>
            <a:endParaRPr lang="en-US" sz="1600" b="0" i="1" dirty="0">
              <a:solidFill>
                <a:schemeClr val="accent1"/>
              </a:solidFill>
            </a:endParaRPr>
          </a:p>
          <a:p>
            <a:pPr algn="just"/>
            <a:r>
              <a:rPr lang="en-US" sz="1600" b="0" i="1" dirty="0">
                <a:solidFill>
                  <a:schemeClr val="accent1"/>
                </a:solidFill>
              </a:rPr>
              <a:t>Paul Samuelson in a private letter to Robert Shiller (2001)</a:t>
            </a:r>
          </a:p>
          <a:p>
            <a:pPr algn="just"/>
            <a:endParaRPr lang="en-US" sz="1100" b="0" i="1" dirty="0">
              <a:solidFill>
                <a:schemeClr val="accent1"/>
              </a:solidFill>
            </a:endParaRPr>
          </a:p>
          <a:p>
            <a:pPr algn="just"/>
            <a:endParaRPr lang="en-GB" sz="1100" b="0" dirty="0">
              <a:solidFill>
                <a:schemeClr val="accent1"/>
              </a:solidFill>
            </a:endParaRPr>
          </a:p>
          <a:p>
            <a:pPr algn="just"/>
            <a:r>
              <a:rPr lang="en-US" sz="1600" b="0" dirty="0">
                <a:solidFill>
                  <a:schemeClr val="accent1"/>
                </a:solidFill>
              </a:rPr>
              <a:t>How do we identify and take advantage of tactical alpha?</a:t>
            </a:r>
          </a:p>
          <a:p>
            <a:pPr algn="just"/>
            <a:endParaRPr lang="en-US" sz="1600" b="0" dirty="0">
              <a:solidFill>
                <a:schemeClr val="accent1"/>
              </a:solidFill>
            </a:endParaRPr>
          </a:p>
          <a:p>
            <a:pPr algn="just"/>
            <a:r>
              <a:rPr lang="en-US" sz="1600" b="0" dirty="0">
                <a:solidFill>
                  <a:schemeClr val="accent1"/>
                </a:solidFill>
              </a:rPr>
              <a:t>We define the concept of a </a:t>
            </a:r>
            <a:r>
              <a:rPr lang="en-US" sz="1600" dirty="0">
                <a:solidFill>
                  <a:schemeClr val="accent1"/>
                </a:solidFill>
              </a:rPr>
              <a:t>market regime</a:t>
            </a:r>
            <a:r>
              <a:rPr lang="en-US" sz="1600" b="0" dirty="0">
                <a:solidFill>
                  <a:schemeClr val="accent1"/>
                </a:solidFill>
              </a:rPr>
              <a:t>, which lasts for some period of months (</a:t>
            </a:r>
            <a:r>
              <a:rPr lang="en-US" sz="1600" b="0" i="1" dirty="0">
                <a:solidFill>
                  <a:schemeClr val="accent1"/>
                </a:solidFill>
              </a:rPr>
              <a:t>long waves </a:t>
            </a:r>
            <a:r>
              <a:rPr lang="en-US" sz="1600" b="0" dirty="0">
                <a:solidFill>
                  <a:schemeClr val="accent1"/>
                </a:solidFill>
              </a:rPr>
              <a:t>as mentioned above).</a:t>
            </a:r>
          </a:p>
          <a:p>
            <a:pPr algn="just"/>
            <a:endParaRPr lang="en-GB" sz="1600" b="0" dirty="0">
              <a:solidFill>
                <a:schemeClr val="accent1"/>
              </a:solidFill>
            </a:endParaRPr>
          </a:p>
          <a:p>
            <a:pPr algn="just"/>
            <a:r>
              <a:rPr lang="en-GB" sz="1600" b="0" dirty="0">
                <a:solidFill>
                  <a:schemeClr val="accent1"/>
                </a:solidFill>
              </a:rPr>
              <a:t>N</a:t>
            </a:r>
            <a:r>
              <a:rPr lang="en-US" sz="1600" b="0" dirty="0" err="1">
                <a:solidFill>
                  <a:schemeClr val="accent1"/>
                </a:solidFill>
              </a:rPr>
              <a:t>ote</a:t>
            </a:r>
            <a:r>
              <a:rPr lang="en-US" sz="1600" b="0" dirty="0">
                <a:solidFill>
                  <a:schemeClr val="accent1"/>
                </a:solidFill>
              </a:rPr>
              <a:t> that </a:t>
            </a:r>
            <a:r>
              <a:rPr lang="en-US" sz="1600" dirty="0">
                <a:solidFill>
                  <a:schemeClr val="accent1"/>
                </a:solidFill>
              </a:rPr>
              <a:t>market inefficiencies </a:t>
            </a:r>
            <a:r>
              <a:rPr lang="en-US" sz="1600" b="0" dirty="0">
                <a:solidFill>
                  <a:schemeClr val="accent1"/>
                </a:solidFill>
              </a:rPr>
              <a:t>are typically classified as: fundamental, technical, or calendar based.</a:t>
            </a:r>
          </a:p>
          <a:p>
            <a:pPr algn="just"/>
            <a:endParaRPr lang="en-US" sz="1600" b="0" dirty="0">
              <a:solidFill>
                <a:schemeClr val="accent1"/>
              </a:solidFill>
            </a:endParaRPr>
          </a:p>
          <a:p>
            <a:pPr algn="just"/>
            <a:r>
              <a:rPr lang="en-US" sz="1600" b="0" dirty="0">
                <a:solidFill>
                  <a:schemeClr val="accent1"/>
                </a:solidFill>
              </a:rPr>
              <a:t>The </a:t>
            </a:r>
            <a:r>
              <a:rPr lang="en-US" sz="1600" dirty="0">
                <a:solidFill>
                  <a:schemeClr val="accent1"/>
                </a:solidFill>
              </a:rPr>
              <a:t>macro inefficiencies </a:t>
            </a:r>
            <a:r>
              <a:rPr lang="en-US" sz="1600" b="0" dirty="0">
                <a:solidFill>
                  <a:schemeClr val="accent1"/>
                </a:solidFill>
              </a:rPr>
              <a:t>we identify through the above approach result from non-linear covariations of macro, price and sentiment data, and so can be viewed as combinations of these three types (above). </a:t>
            </a:r>
          </a:p>
        </p:txBody>
      </p:sp>
    </p:spTree>
    <p:extLst>
      <p:ext uri="{BB962C8B-B14F-4D97-AF65-F5344CB8AC3E}">
        <p14:creationId xmlns:p14="http://schemas.microsoft.com/office/powerpoint/2010/main" val="167077367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6" y="129826"/>
            <a:ext cx="7323891" cy="523220"/>
          </a:xfrm>
          <a:prstGeom prst="rect">
            <a:avLst/>
          </a:prstGeom>
          <a:noFill/>
        </p:spPr>
        <p:txBody>
          <a:bodyPr wrap="square" rtlCol="0">
            <a:spAutoFit/>
          </a:bodyPr>
          <a:lstStyle/>
          <a:p>
            <a:pPr algn="l"/>
            <a:r>
              <a:rPr lang="en-GB" sz="2800" dirty="0">
                <a:solidFill>
                  <a:schemeClr val="bg1"/>
                </a:solidFill>
              </a:rPr>
              <a:t>Investment Strategies</a:t>
            </a:r>
          </a:p>
        </p:txBody>
      </p:sp>
      <p:sp>
        <p:nvSpPr>
          <p:cNvPr id="16" name="Rectangle 99">
            <a:extLst>
              <a:ext uri="{FF2B5EF4-FFF2-40B4-BE49-F238E27FC236}">
                <a16:creationId xmlns="" xmlns:a16="http://schemas.microsoft.com/office/drawing/2014/main" id="{CE9163A8-C54F-4BE4-BA39-7FA5BB444C24}"/>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14</a:t>
            </a:fld>
            <a:endParaRPr lang="en-US" dirty="0">
              <a:latin typeface="+mj-lt"/>
            </a:endParaRPr>
          </a:p>
        </p:txBody>
      </p:sp>
      <p:sp>
        <p:nvSpPr>
          <p:cNvPr id="32" name="Content Placeholder 1">
            <a:extLst>
              <a:ext uri="{FF2B5EF4-FFF2-40B4-BE49-F238E27FC236}">
                <a16:creationId xmlns="" xmlns:a16="http://schemas.microsoft.com/office/drawing/2014/main" id="{5323352E-4AF1-4555-86AF-205C2836B5DE}"/>
              </a:ext>
            </a:extLst>
          </p:cNvPr>
          <p:cNvSpPr txBox="1">
            <a:spLocks/>
          </p:cNvSpPr>
          <p:nvPr/>
        </p:nvSpPr>
        <p:spPr>
          <a:xfrm>
            <a:off x="1882775" y="1016000"/>
            <a:ext cx="8426450" cy="3761946"/>
          </a:xfrm>
          <a:prstGeom prst="rect">
            <a:avLst/>
          </a:prstGeom>
        </p:spPr>
        <p:txBody>
          <a:bodyPr/>
          <a:lstStyle>
            <a:lvl1pPr marL="171450" indent="-171450" algn="l" rtl="0" eaLnBrk="0" fontAlgn="base" hangingPunct="0">
              <a:lnSpc>
                <a:spcPct val="110000"/>
              </a:lnSpc>
              <a:spcBef>
                <a:spcPct val="114000"/>
              </a:spcBef>
              <a:spcAft>
                <a:spcPct val="0"/>
              </a:spcAft>
              <a:buClr>
                <a:srgbClr val="C7B151"/>
              </a:buClr>
              <a:buChar char="•"/>
              <a:defRPr sz="1400">
                <a:solidFill>
                  <a:schemeClr val="tx1"/>
                </a:solidFill>
                <a:latin typeface="Calibri" pitchFamily="34" charset="0"/>
                <a:ea typeface="+mn-ea"/>
                <a:cs typeface="ヒラギノ角ゴ Pro W3" pitchFamily="-107" charset="-128"/>
              </a:defRPr>
            </a:lvl1pPr>
            <a:lvl2pPr marL="390525" indent="-217488" algn="l" rtl="0" eaLnBrk="0" fontAlgn="base" hangingPunct="0">
              <a:lnSpc>
                <a:spcPct val="110000"/>
              </a:lnSpc>
              <a:spcBef>
                <a:spcPct val="27000"/>
              </a:spcBef>
              <a:spcAft>
                <a:spcPct val="0"/>
              </a:spcAft>
              <a:buClr>
                <a:srgbClr val="5E6A6A"/>
              </a:buClr>
              <a:buFont typeface="Arial" charset="0"/>
              <a:buChar char="―"/>
              <a:defRPr sz="1300">
                <a:solidFill>
                  <a:schemeClr val="tx1"/>
                </a:solidFill>
                <a:latin typeface="Calibri" pitchFamily="34" charset="0"/>
                <a:ea typeface="+mn-ea"/>
                <a:cs typeface="ヒラギノ角ゴ Pro W3" pitchFamily="-107" charset="-128"/>
              </a:defRPr>
            </a:lvl2pPr>
            <a:lvl3pPr marL="738188" indent="-169863"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3pPr>
            <a:lvl4pPr marL="1081088" indent="-228600"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4pPr>
            <a:lvl5pPr marL="1423988" indent="-228600" algn="l" rtl="0" eaLnBrk="0" fontAlgn="base" hangingPunct="0">
              <a:lnSpc>
                <a:spcPct val="110000"/>
              </a:lnSpc>
              <a:spcBef>
                <a:spcPct val="40000"/>
              </a:spcBef>
              <a:spcAft>
                <a:spcPct val="0"/>
              </a:spcAft>
              <a:buClr>
                <a:srgbClr val="5E6A6A"/>
              </a:buClr>
              <a:buFont typeface="Arial" charset="0"/>
              <a:buChar char="―"/>
              <a:defRPr sz="1100">
                <a:solidFill>
                  <a:schemeClr val="tx1"/>
                </a:solidFill>
                <a:latin typeface="Century Gothic" pitchFamily="34" charset="0"/>
                <a:ea typeface="+mn-ea"/>
                <a:cs typeface="ヒラギノ角ゴ Pro W3" pitchFamily="-107" charset="-128"/>
              </a:defRPr>
            </a:lvl5pPr>
            <a:lvl6pPr marL="1879600" indent="-228600" algn="l" rtl="0" fontAlgn="base">
              <a:spcBef>
                <a:spcPct val="20000"/>
              </a:spcBef>
              <a:spcAft>
                <a:spcPct val="0"/>
              </a:spcAft>
              <a:buFont typeface="Times" pitchFamily="1" charset="0"/>
              <a:buChar char="•"/>
              <a:defRPr sz="1200">
                <a:solidFill>
                  <a:srgbClr val="595A5D"/>
                </a:solidFill>
                <a:latin typeface="+mn-lt"/>
                <a:ea typeface="+mn-ea"/>
              </a:defRPr>
            </a:lvl6pPr>
            <a:lvl7pPr marL="2336800" indent="-228600" algn="l" rtl="0" fontAlgn="base">
              <a:spcBef>
                <a:spcPct val="20000"/>
              </a:spcBef>
              <a:spcAft>
                <a:spcPct val="0"/>
              </a:spcAft>
              <a:buFont typeface="Times" pitchFamily="1" charset="0"/>
              <a:buChar char="•"/>
              <a:defRPr sz="1200">
                <a:solidFill>
                  <a:srgbClr val="595A5D"/>
                </a:solidFill>
                <a:latin typeface="+mn-lt"/>
                <a:ea typeface="+mn-ea"/>
              </a:defRPr>
            </a:lvl7pPr>
            <a:lvl8pPr marL="2794000" indent="-228600" algn="l" rtl="0" fontAlgn="base">
              <a:spcBef>
                <a:spcPct val="20000"/>
              </a:spcBef>
              <a:spcAft>
                <a:spcPct val="0"/>
              </a:spcAft>
              <a:buFont typeface="Times" pitchFamily="1" charset="0"/>
              <a:buChar char="•"/>
              <a:defRPr sz="1200">
                <a:solidFill>
                  <a:srgbClr val="595A5D"/>
                </a:solidFill>
                <a:latin typeface="+mn-lt"/>
                <a:ea typeface="+mn-ea"/>
              </a:defRPr>
            </a:lvl8pPr>
            <a:lvl9pPr marL="3251200" indent="-228600" algn="l" rtl="0" fontAlgn="base">
              <a:spcBef>
                <a:spcPct val="20000"/>
              </a:spcBef>
              <a:spcAft>
                <a:spcPct val="0"/>
              </a:spcAft>
              <a:buFont typeface="Times" pitchFamily="1" charset="0"/>
              <a:buChar char="•"/>
              <a:defRPr sz="1200">
                <a:solidFill>
                  <a:srgbClr val="595A5D"/>
                </a:solidFill>
                <a:latin typeface="+mn-lt"/>
                <a:ea typeface="+mn-ea"/>
              </a:defRPr>
            </a:lvl9pPr>
          </a:lstStyle>
          <a:p>
            <a:pPr marL="0" indent="0">
              <a:buNone/>
            </a:pPr>
            <a:r>
              <a:rPr lang="en-GB" sz="1400" b="0" kern="0" dirty="0">
                <a:solidFill>
                  <a:schemeClr val="accent1"/>
                </a:solidFill>
                <a:latin typeface="Georgia" panose="02040502050405020303" pitchFamily="18" charset="0"/>
              </a:rPr>
              <a:t>We are currently running three investment strategies on proprietary capital; two long-only strategies and one long-short.</a:t>
            </a:r>
          </a:p>
          <a:p>
            <a:pPr marL="0" indent="0">
              <a:buNone/>
            </a:pPr>
            <a:endParaRPr lang="en-GB" sz="1600" b="0" kern="0" dirty="0">
              <a:solidFill>
                <a:schemeClr val="accent1"/>
              </a:solidFill>
              <a:latin typeface="Georgia" panose="02040502050405020303" pitchFamily="18" charset="0"/>
            </a:endParaRPr>
          </a:p>
          <a:p>
            <a:pPr marL="0" indent="0">
              <a:buNone/>
            </a:pPr>
            <a:endParaRPr lang="en-GB" sz="1600" b="0" kern="0" dirty="0">
              <a:solidFill>
                <a:schemeClr val="accent1"/>
              </a:solidFill>
              <a:latin typeface="Georgia" panose="02040502050405020303" pitchFamily="18" charset="0"/>
            </a:endParaRPr>
          </a:p>
          <a:p>
            <a:pPr marL="0" indent="0">
              <a:buNone/>
            </a:pPr>
            <a:endParaRPr lang="en-GB" sz="1600" b="0" kern="0" dirty="0">
              <a:solidFill>
                <a:schemeClr val="accent1"/>
              </a:solidFill>
              <a:latin typeface="Georgia" panose="02040502050405020303" pitchFamily="18" charset="0"/>
            </a:endParaRPr>
          </a:p>
          <a:p>
            <a:pPr marL="0" indent="0">
              <a:buNone/>
            </a:pPr>
            <a:endParaRPr lang="en-GB" sz="1600" b="0" kern="0" dirty="0">
              <a:solidFill>
                <a:schemeClr val="accent1"/>
              </a:solidFill>
              <a:latin typeface="Georgia" panose="02040502050405020303" pitchFamily="18" charset="0"/>
            </a:endParaRPr>
          </a:p>
          <a:p>
            <a:pPr marL="0" indent="0">
              <a:buNone/>
            </a:pPr>
            <a:endParaRPr lang="en-GB" sz="1600" b="0" kern="0" dirty="0">
              <a:solidFill>
                <a:schemeClr val="accent1"/>
              </a:solidFill>
              <a:latin typeface="Georgia" panose="02040502050405020303" pitchFamily="18" charset="0"/>
            </a:endParaRPr>
          </a:p>
          <a:p>
            <a:pPr marL="0" indent="0">
              <a:buNone/>
            </a:pPr>
            <a:endParaRPr lang="en-GB" sz="1600" b="0" kern="0" dirty="0">
              <a:solidFill>
                <a:schemeClr val="accent1"/>
              </a:solidFill>
              <a:latin typeface="Georgia" panose="02040502050405020303" pitchFamily="18" charset="0"/>
            </a:endParaRPr>
          </a:p>
          <a:p>
            <a:pPr marL="0" indent="0">
              <a:buNone/>
            </a:pPr>
            <a:endParaRPr lang="en-GB" sz="1600" b="0" kern="0" dirty="0">
              <a:solidFill>
                <a:schemeClr val="accent1"/>
              </a:solidFill>
              <a:latin typeface="Georgia" panose="02040502050405020303" pitchFamily="18" charset="0"/>
            </a:endParaRPr>
          </a:p>
          <a:p>
            <a:pPr marL="0" indent="0">
              <a:buNone/>
            </a:pPr>
            <a:endParaRPr lang="en-GB" sz="1600" b="0" kern="0" dirty="0">
              <a:solidFill>
                <a:schemeClr val="accent1"/>
              </a:solidFill>
              <a:latin typeface="Georgia" panose="02040502050405020303" pitchFamily="18" charset="0"/>
            </a:endParaRPr>
          </a:p>
          <a:p>
            <a:pPr marL="0" indent="0">
              <a:buNone/>
            </a:pPr>
            <a:r>
              <a:rPr lang="en-GB" sz="1200" b="0" kern="0" dirty="0">
                <a:solidFill>
                  <a:schemeClr val="accent1"/>
                </a:solidFill>
                <a:latin typeface="Georgia" panose="02040502050405020303" pitchFamily="18" charset="0"/>
              </a:rPr>
              <a:t>The charts on the subsequent slides give returns and three year rolling Sharpe Ratios. From January 2018 is live out of sample data for the long-only, trading commences in August 2018. From November 2018 is live out of sample data for the long-short, trading commences in January 2019.   </a:t>
            </a:r>
          </a:p>
        </p:txBody>
      </p:sp>
      <p:graphicFrame>
        <p:nvGraphicFramePr>
          <p:cNvPr id="2" name="Table 1">
            <a:extLst>
              <a:ext uri="{FF2B5EF4-FFF2-40B4-BE49-F238E27FC236}">
                <a16:creationId xmlns="" xmlns:a16="http://schemas.microsoft.com/office/drawing/2014/main" id="{85A6F63D-EB48-428C-B5F3-00DA2B49CB21}"/>
              </a:ext>
            </a:extLst>
          </p:cNvPr>
          <p:cNvGraphicFramePr>
            <a:graphicFrameLocks noGrp="1"/>
          </p:cNvGraphicFramePr>
          <p:nvPr>
            <p:extLst>
              <p:ext uri="{D42A27DB-BD31-4B8C-83A1-F6EECF244321}">
                <p14:modId xmlns:p14="http://schemas.microsoft.com/office/powerpoint/2010/main" val="3160186519"/>
              </p:ext>
            </p:extLst>
          </p:nvPr>
        </p:nvGraphicFramePr>
        <p:xfrm>
          <a:off x="1882776" y="1584406"/>
          <a:ext cx="3883712" cy="2016760"/>
        </p:xfrm>
        <a:graphic>
          <a:graphicData uri="http://schemas.openxmlformats.org/drawingml/2006/table">
            <a:tbl>
              <a:tblPr firstRow="1" bandRow="1">
                <a:effectLst>
                  <a:outerShdw blurRad="50800" dist="38100" dir="2700000" algn="tl" rotWithShape="0">
                    <a:prstClr val="black">
                      <a:alpha val="40000"/>
                    </a:prstClr>
                  </a:outerShdw>
                </a:effectLst>
                <a:tableStyleId>{22838BEF-8BB2-4498-84A7-C5851F593DF1}</a:tableStyleId>
              </a:tblPr>
              <a:tblGrid>
                <a:gridCol w="1703897">
                  <a:extLst>
                    <a:ext uri="{9D8B030D-6E8A-4147-A177-3AD203B41FA5}">
                      <a16:colId xmlns="" xmlns:a16="http://schemas.microsoft.com/office/drawing/2014/main" val="1701010490"/>
                    </a:ext>
                  </a:extLst>
                </a:gridCol>
                <a:gridCol w="2179815">
                  <a:extLst>
                    <a:ext uri="{9D8B030D-6E8A-4147-A177-3AD203B41FA5}">
                      <a16:colId xmlns="" xmlns:a16="http://schemas.microsoft.com/office/drawing/2014/main" val="223490551"/>
                    </a:ext>
                  </a:extLst>
                </a:gridCol>
              </a:tblGrid>
              <a:tr h="370840">
                <a:tc>
                  <a:txBody>
                    <a:bodyPr/>
                    <a:lstStyle/>
                    <a:p>
                      <a:r>
                        <a:rPr lang="en-GB" sz="1200" b="1" dirty="0">
                          <a:solidFill>
                            <a:schemeClr val="accent1"/>
                          </a:solidFill>
                        </a:rPr>
                        <a:t>Investment Strategy</a:t>
                      </a:r>
                      <a:endParaRPr lang="en-US" sz="1200" b="1" dirty="0">
                        <a:solidFill>
                          <a:schemeClr val="accent1"/>
                        </a:solidFill>
                      </a:endParaRPr>
                    </a:p>
                  </a:txBody>
                  <a:tcPr/>
                </a:tc>
                <a:tc>
                  <a:txBody>
                    <a:bodyPr/>
                    <a:lstStyle/>
                    <a:p>
                      <a:r>
                        <a:rPr lang="en-GB" sz="1200" b="0" dirty="0">
                          <a:solidFill>
                            <a:schemeClr val="accent1"/>
                          </a:solidFill>
                        </a:rPr>
                        <a:t>GAIA Long Only USA</a:t>
                      </a:r>
                      <a:endParaRPr lang="en-US" sz="1200" b="0" dirty="0">
                        <a:solidFill>
                          <a:schemeClr val="accent1"/>
                        </a:solidFill>
                      </a:endParaRPr>
                    </a:p>
                  </a:txBody>
                  <a:tcPr/>
                </a:tc>
                <a:extLst>
                  <a:ext uri="{0D108BD9-81ED-4DB2-BD59-A6C34878D82A}">
                    <a16:rowId xmlns="" xmlns:a16="http://schemas.microsoft.com/office/drawing/2014/main" val="2821433196"/>
                  </a:ext>
                </a:extLst>
              </a:tr>
              <a:tr h="370840">
                <a:tc>
                  <a:txBody>
                    <a:bodyPr/>
                    <a:lstStyle/>
                    <a:p>
                      <a:r>
                        <a:rPr lang="en-GB" sz="1200" b="1" dirty="0">
                          <a:solidFill>
                            <a:schemeClr val="accent1"/>
                          </a:solidFill>
                        </a:rPr>
                        <a:t>Risky Assets</a:t>
                      </a:r>
                      <a:endParaRPr lang="en-US" sz="1200" b="1" dirty="0">
                        <a:solidFill>
                          <a:schemeClr val="accent1"/>
                        </a:solidFill>
                      </a:endParaRPr>
                    </a:p>
                  </a:txBody>
                  <a:tcPr/>
                </a:tc>
                <a:tc>
                  <a:txBody>
                    <a:bodyPr/>
                    <a:lstStyle/>
                    <a:p>
                      <a:r>
                        <a:rPr lang="en-GB" sz="1200" dirty="0">
                          <a:solidFill>
                            <a:schemeClr val="accent1"/>
                          </a:solidFill>
                        </a:rPr>
                        <a:t>US Large Cap Equities</a:t>
                      </a:r>
                    </a:p>
                    <a:p>
                      <a:r>
                        <a:rPr lang="en-GB" sz="1200" dirty="0">
                          <a:solidFill>
                            <a:schemeClr val="accent1"/>
                          </a:solidFill>
                        </a:rPr>
                        <a:t>US Small Cap Equities</a:t>
                      </a:r>
                    </a:p>
                    <a:p>
                      <a:r>
                        <a:rPr lang="en-GB" sz="1200" dirty="0">
                          <a:solidFill>
                            <a:schemeClr val="accent1"/>
                          </a:solidFill>
                        </a:rPr>
                        <a:t>US Momentum</a:t>
                      </a:r>
                    </a:p>
                    <a:p>
                      <a:r>
                        <a:rPr lang="en-GB" sz="1200" dirty="0">
                          <a:solidFill>
                            <a:schemeClr val="accent1"/>
                          </a:solidFill>
                        </a:rPr>
                        <a:t>US Value</a:t>
                      </a:r>
                    </a:p>
                    <a:p>
                      <a:r>
                        <a:rPr lang="en-GB" sz="1200" dirty="0">
                          <a:solidFill>
                            <a:schemeClr val="accent1"/>
                          </a:solidFill>
                        </a:rPr>
                        <a:t>US Quality</a:t>
                      </a:r>
                    </a:p>
                    <a:p>
                      <a:r>
                        <a:rPr lang="en-GB" sz="1200" dirty="0">
                          <a:solidFill>
                            <a:schemeClr val="accent1"/>
                          </a:solidFill>
                        </a:rPr>
                        <a:t>US High Yield Bonds</a:t>
                      </a:r>
                      <a:endParaRPr lang="en-US" sz="1200" dirty="0">
                        <a:solidFill>
                          <a:schemeClr val="accent1"/>
                        </a:solidFill>
                      </a:endParaRPr>
                    </a:p>
                  </a:txBody>
                  <a:tcPr/>
                </a:tc>
                <a:extLst>
                  <a:ext uri="{0D108BD9-81ED-4DB2-BD59-A6C34878D82A}">
                    <a16:rowId xmlns="" xmlns:a16="http://schemas.microsoft.com/office/drawing/2014/main" val="3246644122"/>
                  </a:ext>
                </a:extLst>
              </a:tr>
              <a:tr h="370840">
                <a:tc>
                  <a:txBody>
                    <a:bodyPr/>
                    <a:lstStyle/>
                    <a:p>
                      <a:r>
                        <a:rPr lang="en-GB" sz="1200" b="1" dirty="0">
                          <a:solidFill>
                            <a:schemeClr val="accent1"/>
                          </a:solidFill>
                        </a:rPr>
                        <a:t>Safe Asset</a:t>
                      </a:r>
                      <a:endParaRPr lang="en-US" sz="1200" b="1" dirty="0">
                        <a:solidFill>
                          <a:schemeClr val="accent1"/>
                        </a:solidFill>
                      </a:endParaRPr>
                    </a:p>
                  </a:txBody>
                  <a:tcPr/>
                </a:tc>
                <a:tc>
                  <a:txBody>
                    <a:bodyPr/>
                    <a:lstStyle/>
                    <a:p>
                      <a:r>
                        <a:rPr lang="en-GB" sz="1200" dirty="0">
                          <a:solidFill>
                            <a:schemeClr val="accent1"/>
                          </a:solidFill>
                        </a:rPr>
                        <a:t>US 7-10 Year Treasuries</a:t>
                      </a:r>
                      <a:endParaRPr lang="en-US" sz="1200" dirty="0">
                        <a:solidFill>
                          <a:schemeClr val="accent1"/>
                        </a:solidFill>
                      </a:endParaRPr>
                    </a:p>
                  </a:txBody>
                  <a:tcPr/>
                </a:tc>
                <a:extLst>
                  <a:ext uri="{0D108BD9-81ED-4DB2-BD59-A6C34878D82A}">
                    <a16:rowId xmlns="" xmlns:a16="http://schemas.microsoft.com/office/drawing/2014/main" val="1965141662"/>
                  </a:ext>
                </a:extLst>
              </a:tr>
            </a:tbl>
          </a:graphicData>
        </a:graphic>
      </p:graphicFrame>
      <p:graphicFrame>
        <p:nvGraphicFramePr>
          <p:cNvPr id="6" name="Table 5">
            <a:extLst>
              <a:ext uri="{FF2B5EF4-FFF2-40B4-BE49-F238E27FC236}">
                <a16:creationId xmlns="" xmlns:a16="http://schemas.microsoft.com/office/drawing/2014/main" id="{77BC1040-F1DD-4BCA-AA47-23E41B71510C}"/>
              </a:ext>
            </a:extLst>
          </p:cNvPr>
          <p:cNvGraphicFramePr>
            <a:graphicFrameLocks noGrp="1"/>
          </p:cNvGraphicFramePr>
          <p:nvPr>
            <p:extLst>
              <p:ext uri="{D42A27DB-BD31-4B8C-83A1-F6EECF244321}">
                <p14:modId xmlns:p14="http://schemas.microsoft.com/office/powerpoint/2010/main" val="3889300657"/>
              </p:ext>
            </p:extLst>
          </p:nvPr>
        </p:nvGraphicFramePr>
        <p:xfrm>
          <a:off x="1882776" y="3698959"/>
          <a:ext cx="3883712" cy="2387030"/>
        </p:xfrm>
        <a:graphic>
          <a:graphicData uri="http://schemas.openxmlformats.org/drawingml/2006/table">
            <a:tbl>
              <a:tblPr firstRow="1" bandRow="1">
                <a:effectLst>
                  <a:outerShdw blurRad="50800" dist="38100" dir="2700000" algn="tl" rotWithShape="0">
                    <a:prstClr val="black">
                      <a:alpha val="40000"/>
                    </a:prstClr>
                  </a:outerShdw>
                </a:effectLst>
                <a:tableStyleId>{22838BEF-8BB2-4498-84A7-C5851F593DF1}</a:tableStyleId>
              </a:tblPr>
              <a:tblGrid>
                <a:gridCol w="1703897">
                  <a:extLst>
                    <a:ext uri="{9D8B030D-6E8A-4147-A177-3AD203B41FA5}">
                      <a16:colId xmlns="" xmlns:a16="http://schemas.microsoft.com/office/drawing/2014/main" val="1701010490"/>
                    </a:ext>
                  </a:extLst>
                </a:gridCol>
                <a:gridCol w="2179815">
                  <a:extLst>
                    <a:ext uri="{9D8B030D-6E8A-4147-A177-3AD203B41FA5}">
                      <a16:colId xmlns="" xmlns:a16="http://schemas.microsoft.com/office/drawing/2014/main" val="223490551"/>
                    </a:ext>
                  </a:extLst>
                </a:gridCol>
              </a:tblGrid>
              <a:tr h="355303">
                <a:tc>
                  <a:txBody>
                    <a:bodyPr/>
                    <a:lstStyle/>
                    <a:p>
                      <a:r>
                        <a:rPr lang="en-GB" sz="1200" b="1" dirty="0">
                          <a:solidFill>
                            <a:schemeClr val="accent1"/>
                          </a:solidFill>
                        </a:rPr>
                        <a:t>Investment Strategy</a:t>
                      </a:r>
                      <a:endParaRPr lang="en-US" sz="1200" b="1" dirty="0">
                        <a:solidFill>
                          <a:schemeClr val="accent1"/>
                        </a:solidFill>
                      </a:endParaRPr>
                    </a:p>
                  </a:txBody>
                  <a:tcPr/>
                </a:tc>
                <a:tc>
                  <a:txBody>
                    <a:bodyPr/>
                    <a:lstStyle/>
                    <a:p>
                      <a:r>
                        <a:rPr lang="en-GB" sz="1200" b="0" dirty="0">
                          <a:solidFill>
                            <a:schemeClr val="accent1"/>
                          </a:solidFill>
                        </a:rPr>
                        <a:t>GAIA Long Only Global</a:t>
                      </a:r>
                      <a:endParaRPr lang="en-US" sz="1200" b="0" dirty="0">
                        <a:solidFill>
                          <a:schemeClr val="accent1"/>
                        </a:solidFill>
                      </a:endParaRPr>
                    </a:p>
                  </a:txBody>
                  <a:tcPr/>
                </a:tc>
                <a:extLst>
                  <a:ext uri="{0D108BD9-81ED-4DB2-BD59-A6C34878D82A}">
                    <a16:rowId xmlns="" xmlns:a16="http://schemas.microsoft.com/office/drawing/2014/main" val="2821433196"/>
                  </a:ext>
                </a:extLst>
              </a:tr>
              <a:tr h="1586141">
                <a:tc>
                  <a:txBody>
                    <a:bodyPr/>
                    <a:lstStyle/>
                    <a:p>
                      <a:r>
                        <a:rPr lang="en-GB" sz="1200" b="1" dirty="0">
                          <a:solidFill>
                            <a:schemeClr val="accent1"/>
                          </a:solidFill>
                        </a:rPr>
                        <a:t>Risky Assets</a:t>
                      </a:r>
                      <a:endParaRPr lang="en-US" sz="1200" b="1" dirty="0">
                        <a:solidFill>
                          <a:schemeClr val="accent1"/>
                        </a:solidFill>
                      </a:endParaRPr>
                    </a:p>
                  </a:txBody>
                  <a:tcPr/>
                </a:tc>
                <a:tc>
                  <a:txBody>
                    <a:bodyPr/>
                    <a:lstStyle/>
                    <a:p>
                      <a:r>
                        <a:rPr lang="en-GB" sz="1200" dirty="0">
                          <a:solidFill>
                            <a:schemeClr val="accent1"/>
                          </a:solidFill>
                        </a:rPr>
                        <a:t>US Risky Assets as in table above</a:t>
                      </a:r>
                    </a:p>
                    <a:p>
                      <a:endParaRPr lang="en-GB" sz="1200" dirty="0">
                        <a:solidFill>
                          <a:schemeClr val="accent1"/>
                        </a:solidFill>
                      </a:endParaRPr>
                    </a:p>
                    <a:p>
                      <a:r>
                        <a:rPr lang="en-GB" sz="1200" dirty="0">
                          <a:solidFill>
                            <a:schemeClr val="accent1"/>
                          </a:solidFill>
                        </a:rPr>
                        <a:t>UK Equities</a:t>
                      </a:r>
                    </a:p>
                    <a:p>
                      <a:r>
                        <a:rPr lang="en-GB" sz="1200" dirty="0">
                          <a:solidFill>
                            <a:schemeClr val="accent1"/>
                          </a:solidFill>
                        </a:rPr>
                        <a:t>Japan Equities</a:t>
                      </a:r>
                    </a:p>
                    <a:p>
                      <a:r>
                        <a:rPr lang="en-GB" sz="1200" dirty="0">
                          <a:solidFill>
                            <a:schemeClr val="accent1"/>
                          </a:solidFill>
                        </a:rPr>
                        <a:t>Emerging Market Equities</a:t>
                      </a:r>
                    </a:p>
                    <a:p>
                      <a:r>
                        <a:rPr lang="en-GB" sz="1200" dirty="0">
                          <a:solidFill>
                            <a:schemeClr val="accent1"/>
                          </a:solidFill>
                        </a:rPr>
                        <a:t>Commodities</a:t>
                      </a:r>
                      <a:endParaRPr lang="en-US" sz="1200" dirty="0">
                        <a:solidFill>
                          <a:schemeClr val="accent1"/>
                        </a:solidFill>
                      </a:endParaRPr>
                    </a:p>
                  </a:txBody>
                  <a:tcPr/>
                </a:tc>
                <a:extLst>
                  <a:ext uri="{0D108BD9-81ED-4DB2-BD59-A6C34878D82A}">
                    <a16:rowId xmlns="" xmlns:a16="http://schemas.microsoft.com/office/drawing/2014/main" val="3246644122"/>
                  </a:ext>
                </a:extLst>
              </a:tr>
              <a:tr h="343689">
                <a:tc>
                  <a:txBody>
                    <a:bodyPr/>
                    <a:lstStyle/>
                    <a:p>
                      <a:r>
                        <a:rPr lang="en-GB" sz="1200" b="1" dirty="0">
                          <a:solidFill>
                            <a:schemeClr val="accent1"/>
                          </a:solidFill>
                        </a:rPr>
                        <a:t>Safe Asset</a:t>
                      </a:r>
                      <a:endParaRPr lang="en-US" sz="1200" b="1" dirty="0">
                        <a:solidFill>
                          <a:schemeClr val="accent1"/>
                        </a:solidFill>
                      </a:endParaRPr>
                    </a:p>
                  </a:txBody>
                  <a:tcPr/>
                </a:tc>
                <a:tc>
                  <a:txBody>
                    <a:bodyPr/>
                    <a:lstStyle/>
                    <a:p>
                      <a:r>
                        <a:rPr lang="en-GB" sz="1200" dirty="0">
                          <a:solidFill>
                            <a:schemeClr val="accent1"/>
                          </a:solidFill>
                        </a:rPr>
                        <a:t>US 7-10 Year Treasuries</a:t>
                      </a:r>
                      <a:endParaRPr lang="en-US" sz="1200" dirty="0">
                        <a:solidFill>
                          <a:schemeClr val="accent1"/>
                        </a:solidFill>
                      </a:endParaRPr>
                    </a:p>
                  </a:txBody>
                  <a:tcPr/>
                </a:tc>
                <a:extLst>
                  <a:ext uri="{0D108BD9-81ED-4DB2-BD59-A6C34878D82A}">
                    <a16:rowId xmlns="" xmlns:a16="http://schemas.microsoft.com/office/drawing/2014/main" val="1965141662"/>
                  </a:ext>
                </a:extLst>
              </a:tr>
            </a:tbl>
          </a:graphicData>
        </a:graphic>
      </p:graphicFrame>
      <p:graphicFrame>
        <p:nvGraphicFramePr>
          <p:cNvPr id="7" name="Table 6">
            <a:extLst>
              <a:ext uri="{FF2B5EF4-FFF2-40B4-BE49-F238E27FC236}">
                <a16:creationId xmlns="" xmlns:a16="http://schemas.microsoft.com/office/drawing/2014/main" id="{B0D11198-F301-4396-A8B1-9B25D0552690}"/>
              </a:ext>
            </a:extLst>
          </p:cNvPr>
          <p:cNvGraphicFramePr>
            <a:graphicFrameLocks noGrp="1"/>
          </p:cNvGraphicFramePr>
          <p:nvPr>
            <p:extLst>
              <p:ext uri="{D42A27DB-BD31-4B8C-83A1-F6EECF244321}">
                <p14:modId xmlns:p14="http://schemas.microsoft.com/office/powerpoint/2010/main" val="1358753946"/>
              </p:ext>
            </p:extLst>
          </p:nvPr>
        </p:nvGraphicFramePr>
        <p:xfrm>
          <a:off x="6425515" y="1675024"/>
          <a:ext cx="3883711" cy="1468120"/>
        </p:xfrm>
        <a:graphic>
          <a:graphicData uri="http://schemas.openxmlformats.org/drawingml/2006/table">
            <a:tbl>
              <a:tblPr firstRow="1" bandRow="1">
                <a:effectLst>
                  <a:outerShdw blurRad="50800" dist="38100" dir="2700000" algn="tl" rotWithShape="0">
                    <a:prstClr val="black">
                      <a:alpha val="40000"/>
                    </a:prstClr>
                  </a:outerShdw>
                </a:effectLst>
                <a:tableStyleId>{22838BEF-8BB2-4498-84A7-C5851F593DF1}</a:tableStyleId>
              </a:tblPr>
              <a:tblGrid>
                <a:gridCol w="1703897">
                  <a:extLst>
                    <a:ext uri="{9D8B030D-6E8A-4147-A177-3AD203B41FA5}">
                      <a16:colId xmlns="" xmlns:a16="http://schemas.microsoft.com/office/drawing/2014/main" val="1701010490"/>
                    </a:ext>
                  </a:extLst>
                </a:gridCol>
                <a:gridCol w="2179814">
                  <a:extLst>
                    <a:ext uri="{9D8B030D-6E8A-4147-A177-3AD203B41FA5}">
                      <a16:colId xmlns="" xmlns:a16="http://schemas.microsoft.com/office/drawing/2014/main" val="223490551"/>
                    </a:ext>
                  </a:extLst>
                </a:gridCol>
              </a:tblGrid>
              <a:tr h="370840">
                <a:tc>
                  <a:txBody>
                    <a:bodyPr/>
                    <a:lstStyle/>
                    <a:p>
                      <a:r>
                        <a:rPr lang="en-GB" sz="1200" b="1" dirty="0">
                          <a:solidFill>
                            <a:schemeClr val="accent1"/>
                          </a:solidFill>
                        </a:rPr>
                        <a:t>Investment Strategy</a:t>
                      </a:r>
                      <a:endParaRPr lang="en-US" sz="1200" b="1" dirty="0">
                        <a:solidFill>
                          <a:schemeClr val="accent1"/>
                        </a:solidFill>
                      </a:endParaRPr>
                    </a:p>
                  </a:txBody>
                  <a:tcPr/>
                </a:tc>
                <a:tc>
                  <a:txBody>
                    <a:bodyPr/>
                    <a:lstStyle/>
                    <a:p>
                      <a:r>
                        <a:rPr lang="en-GB" sz="1200" b="0" dirty="0">
                          <a:solidFill>
                            <a:schemeClr val="accent1"/>
                          </a:solidFill>
                        </a:rPr>
                        <a:t>GAIA Long Short USA</a:t>
                      </a:r>
                      <a:endParaRPr lang="en-US" sz="1200" b="0" dirty="0">
                        <a:solidFill>
                          <a:schemeClr val="accent1"/>
                        </a:solidFill>
                      </a:endParaRPr>
                    </a:p>
                  </a:txBody>
                  <a:tcPr/>
                </a:tc>
                <a:extLst>
                  <a:ext uri="{0D108BD9-81ED-4DB2-BD59-A6C34878D82A}">
                    <a16:rowId xmlns="" xmlns:a16="http://schemas.microsoft.com/office/drawing/2014/main" val="2821433196"/>
                  </a:ext>
                </a:extLst>
              </a:tr>
              <a:tr h="370840">
                <a:tc>
                  <a:txBody>
                    <a:bodyPr/>
                    <a:lstStyle/>
                    <a:p>
                      <a:r>
                        <a:rPr lang="en-GB" sz="1200" b="1" dirty="0">
                          <a:solidFill>
                            <a:schemeClr val="accent1"/>
                          </a:solidFill>
                        </a:rPr>
                        <a:t>Risky Assets</a:t>
                      </a:r>
                      <a:endParaRPr lang="en-US" sz="1200" b="1" dirty="0">
                        <a:solidFill>
                          <a:schemeClr val="accent1"/>
                        </a:solidFill>
                      </a:endParaRPr>
                    </a:p>
                  </a:txBody>
                  <a:tcPr/>
                </a:tc>
                <a:tc>
                  <a:txBody>
                    <a:bodyPr/>
                    <a:lstStyle/>
                    <a:p>
                      <a:r>
                        <a:rPr lang="en-GB" sz="1200" dirty="0">
                          <a:solidFill>
                            <a:schemeClr val="accent1"/>
                          </a:solidFill>
                        </a:rPr>
                        <a:t>US Large Cap Equities</a:t>
                      </a:r>
                    </a:p>
                    <a:p>
                      <a:r>
                        <a:rPr lang="en-GB" sz="1200" dirty="0">
                          <a:solidFill>
                            <a:schemeClr val="accent1"/>
                          </a:solidFill>
                        </a:rPr>
                        <a:t>US Small Cap Equities</a:t>
                      </a:r>
                    </a:p>
                    <a:p>
                      <a:r>
                        <a:rPr lang="en-GB" sz="1200" dirty="0">
                          <a:solidFill>
                            <a:schemeClr val="accent1"/>
                          </a:solidFill>
                        </a:rPr>
                        <a:t>US High Yield Bonds</a:t>
                      </a:r>
                    </a:p>
                  </a:txBody>
                  <a:tcPr/>
                </a:tc>
                <a:extLst>
                  <a:ext uri="{0D108BD9-81ED-4DB2-BD59-A6C34878D82A}">
                    <a16:rowId xmlns="" xmlns:a16="http://schemas.microsoft.com/office/drawing/2014/main" val="3246644122"/>
                  </a:ext>
                </a:extLst>
              </a:tr>
              <a:tr h="370840">
                <a:tc>
                  <a:txBody>
                    <a:bodyPr/>
                    <a:lstStyle/>
                    <a:p>
                      <a:r>
                        <a:rPr lang="en-GB" sz="1200" b="1" dirty="0">
                          <a:solidFill>
                            <a:schemeClr val="accent1"/>
                          </a:solidFill>
                        </a:rPr>
                        <a:t>Safe Asset</a:t>
                      </a:r>
                      <a:endParaRPr lang="en-US" sz="1200" b="1" dirty="0">
                        <a:solidFill>
                          <a:schemeClr val="accent1"/>
                        </a:solidFill>
                      </a:endParaRPr>
                    </a:p>
                  </a:txBody>
                  <a:tcPr/>
                </a:tc>
                <a:tc>
                  <a:txBody>
                    <a:bodyPr/>
                    <a:lstStyle/>
                    <a:p>
                      <a:r>
                        <a:rPr lang="en-GB" sz="1200" dirty="0">
                          <a:solidFill>
                            <a:schemeClr val="accent1"/>
                          </a:solidFill>
                        </a:rPr>
                        <a:t>Cash</a:t>
                      </a:r>
                      <a:endParaRPr lang="en-US" sz="1200" dirty="0">
                        <a:solidFill>
                          <a:schemeClr val="accent1"/>
                        </a:solidFill>
                      </a:endParaRPr>
                    </a:p>
                  </a:txBody>
                  <a:tcPr/>
                </a:tc>
                <a:extLst>
                  <a:ext uri="{0D108BD9-81ED-4DB2-BD59-A6C34878D82A}">
                    <a16:rowId xmlns="" xmlns:a16="http://schemas.microsoft.com/office/drawing/2014/main" val="1965141662"/>
                  </a:ext>
                </a:extLst>
              </a:tr>
            </a:tbl>
          </a:graphicData>
        </a:graphic>
      </p:graphicFrame>
    </p:spTree>
    <p:extLst>
      <p:ext uri="{BB962C8B-B14F-4D97-AF65-F5344CB8AC3E}">
        <p14:creationId xmlns:p14="http://schemas.microsoft.com/office/powerpoint/2010/main" val="424582521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40051"/>
            <a:ext cx="7895992" cy="523220"/>
          </a:xfrm>
          <a:prstGeom prst="rect">
            <a:avLst/>
          </a:prstGeom>
          <a:noFill/>
        </p:spPr>
        <p:txBody>
          <a:bodyPr wrap="square" rtlCol="0">
            <a:spAutoFit/>
          </a:bodyPr>
          <a:lstStyle/>
          <a:p>
            <a:pPr algn="l"/>
            <a:r>
              <a:rPr lang="en-GB" sz="2800" dirty="0">
                <a:solidFill>
                  <a:schemeClr val="bg1"/>
                </a:solidFill>
              </a:rPr>
              <a:t>GAIA Long Only USA : 3Y Sharpe Ratio</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15</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Management </a:t>
            </a:r>
            <a:r>
              <a:rPr lang="en-US" sz="800" b="0" kern="0" dirty="0" smtClean="0">
                <a:solidFill>
                  <a:schemeClr val="accent1"/>
                </a:solidFill>
                <a:cs typeface="Arial" charset="0"/>
              </a:rPr>
              <a:t>2019</a:t>
            </a:r>
            <a:endParaRPr lang="en-US" sz="800" b="0" kern="0" dirty="0">
              <a:solidFill>
                <a:schemeClr val="accent1"/>
              </a:solidFill>
              <a:cs typeface="Arial" charset="0"/>
            </a:endParaRPr>
          </a:p>
          <a:p>
            <a:pPr lvl="0" algn="just" fontAlgn="auto">
              <a:spcBef>
                <a:spcPts val="0"/>
              </a:spcBef>
              <a:spcAft>
                <a:spcPts val="0"/>
              </a:spcAft>
              <a:defRPr/>
            </a:pPr>
            <a:r>
              <a:rPr lang="en-GB" sz="800" b="0" kern="0" dirty="0">
                <a:solidFill>
                  <a:schemeClr val="accent1"/>
                </a:solidFill>
              </a:rPr>
              <a:t>The performance returns provided above are for the US Variant of GAIA, which consist of historical out-of-sample data from March 2008 to December 2017, live model data from January 2018. Transaction costs of 1.0% per annum are assumed. The unleveraged version is shown here, leverage up to 2x may be applied. USA Balanced Portfolio is a 50/50 Portfolio of Russell 1000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pic>
        <p:nvPicPr>
          <p:cNvPr id="5" name="Picture 4">
            <a:extLst>
              <a:ext uri="{FF2B5EF4-FFF2-40B4-BE49-F238E27FC236}">
                <a16:creationId xmlns="" xmlns:a16="http://schemas.microsoft.com/office/drawing/2014/main" id="{2B01BE83-1973-448D-BD2E-7408D47D114F}"/>
              </a:ext>
            </a:extLst>
          </p:cNvPr>
          <p:cNvPicPr>
            <a:picLocks noChangeAspect="1"/>
          </p:cNvPicPr>
          <p:nvPr/>
        </p:nvPicPr>
        <p:blipFill>
          <a:blip r:embed="rId2"/>
          <a:stretch>
            <a:fillRect/>
          </a:stretch>
        </p:blipFill>
        <p:spPr>
          <a:xfrm>
            <a:off x="2589267" y="1143000"/>
            <a:ext cx="6997590" cy="4566720"/>
          </a:xfrm>
          <a:prstGeom prst="rect">
            <a:avLst/>
          </a:prstGeom>
        </p:spPr>
      </p:pic>
    </p:spTree>
    <p:extLst>
      <p:ext uri="{BB962C8B-B14F-4D97-AF65-F5344CB8AC3E}">
        <p14:creationId xmlns:p14="http://schemas.microsoft.com/office/powerpoint/2010/main" val="362066044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34005"/>
            <a:ext cx="7895992" cy="523220"/>
          </a:xfrm>
          <a:prstGeom prst="rect">
            <a:avLst/>
          </a:prstGeom>
          <a:noFill/>
        </p:spPr>
        <p:txBody>
          <a:bodyPr wrap="square" rtlCol="0">
            <a:spAutoFit/>
          </a:bodyPr>
          <a:lstStyle/>
          <a:p>
            <a:pPr algn="l"/>
            <a:r>
              <a:rPr lang="en-GB" sz="2800" dirty="0">
                <a:solidFill>
                  <a:schemeClr val="bg1"/>
                </a:solidFill>
              </a:rPr>
              <a:t>GAIA Long Only Global : 3Y Sharpe Ratio</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16</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a:t>
            </a:r>
            <a:r>
              <a:rPr lang="en-US" b="0" kern="0" dirty="0" smtClean="0">
                <a:solidFill>
                  <a:schemeClr val="accent1"/>
                </a:solidFill>
                <a:cs typeface="Arial" charset="0"/>
              </a:rPr>
              <a:t>Management </a:t>
            </a:r>
            <a:r>
              <a:rPr lang="en-US" sz="800" b="0" kern="0" dirty="0">
                <a:solidFill>
                  <a:schemeClr val="accent1"/>
                </a:solidFill>
                <a:cs typeface="Arial" charset="0"/>
              </a:rPr>
              <a:t>2019</a:t>
            </a:r>
          </a:p>
          <a:p>
            <a:pPr lvl="0" algn="just" fontAlgn="auto">
              <a:spcBef>
                <a:spcPts val="0"/>
              </a:spcBef>
              <a:spcAft>
                <a:spcPts val="0"/>
              </a:spcAft>
              <a:defRPr/>
            </a:pPr>
            <a:r>
              <a:rPr lang="en-GB" sz="800" b="0" kern="0" dirty="0">
                <a:solidFill>
                  <a:schemeClr val="accent1"/>
                </a:solidFill>
              </a:rPr>
              <a:t>The performance returns provided above are for the Global Variant of GAIA, which consist of historical out-of-sample data from March 2008 to December 2017, live model data from January 2018. Transaction costs of 1.0% per annum are assumed. The unleveraged version is shown here, leverage up to 2x may be applied. Balanced Portfolio is a 50/50 Portfolio of MSCI World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pic>
        <p:nvPicPr>
          <p:cNvPr id="2" name="Picture 1">
            <a:extLst>
              <a:ext uri="{FF2B5EF4-FFF2-40B4-BE49-F238E27FC236}">
                <a16:creationId xmlns="" xmlns:a16="http://schemas.microsoft.com/office/drawing/2014/main" id="{D346E231-7E3A-40CF-B2CA-E34176A313A3}"/>
              </a:ext>
            </a:extLst>
          </p:cNvPr>
          <p:cNvPicPr>
            <a:picLocks noChangeAspect="1"/>
          </p:cNvPicPr>
          <p:nvPr/>
        </p:nvPicPr>
        <p:blipFill>
          <a:blip r:embed="rId2"/>
          <a:stretch>
            <a:fillRect/>
          </a:stretch>
        </p:blipFill>
        <p:spPr>
          <a:xfrm>
            <a:off x="2597205" y="1143000"/>
            <a:ext cx="6997590" cy="4566720"/>
          </a:xfrm>
          <a:prstGeom prst="rect">
            <a:avLst/>
          </a:prstGeom>
        </p:spPr>
      </p:pic>
    </p:spTree>
    <p:extLst>
      <p:ext uri="{BB962C8B-B14F-4D97-AF65-F5344CB8AC3E}">
        <p14:creationId xmlns:p14="http://schemas.microsoft.com/office/powerpoint/2010/main" val="42213851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40051"/>
            <a:ext cx="7895992" cy="523220"/>
          </a:xfrm>
          <a:prstGeom prst="rect">
            <a:avLst/>
          </a:prstGeom>
          <a:noFill/>
        </p:spPr>
        <p:txBody>
          <a:bodyPr wrap="square" rtlCol="0">
            <a:spAutoFit/>
          </a:bodyPr>
          <a:lstStyle/>
          <a:p>
            <a:pPr algn="l"/>
            <a:r>
              <a:rPr lang="en-GB" sz="2800" dirty="0">
                <a:solidFill>
                  <a:schemeClr val="bg1"/>
                </a:solidFill>
              </a:rPr>
              <a:t>GAIA Long Short USA : 3Y Sharpe Ratio</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17</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a:t>
            </a:r>
            <a:r>
              <a:rPr lang="en-US" b="0" kern="0" dirty="0" smtClean="0">
                <a:solidFill>
                  <a:schemeClr val="accent1"/>
                </a:solidFill>
                <a:cs typeface="Arial" charset="0"/>
              </a:rPr>
              <a:t>Management </a:t>
            </a:r>
            <a:r>
              <a:rPr lang="en-US" sz="800" b="0" kern="0" dirty="0">
                <a:solidFill>
                  <a:schemeClr val="accent1"/>
                </a:solidFill>
                <a:cs typeface="Arial" charset="0"/>
              </a:rPr>
              <a:t>2019</a:t>
            </a:r>
          </a:p>
          <a:p>
            <a:pPr lvl="0" algn="just" fontAlgn="auto">
              <a:spcBef>
                <a:spcPts val="0"/>
              </a:spcBef>
              <a:spcAft>
                <a:spcPts val="0"/>
              </a:spcAft>
              <a:defRPr/>
            </a:pPr>
            <a:r>
              <a:rPr lang="en-GB" sz="800" b="0" kern="0" dirty="0">
                <a:solidFill>
                  <a:schemeClr val="accent1"/>
                </a:solidFill>
              </a:rPr>
              <a:t>The performance returns provided above are for the US long short Variant of GAIA, which consist of historical out-of-sample data from March 2008 to October 2018, live model data from November 2018. Transaction costs of 1.0% per annum are assumed. The unleveraged version is shown here, leverage up to 2x may be applied. USA Balanced Portfolio is a 50/50 Portfolio of Russell 1000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pic>
        <p:nvPicPr>
          <p:cNvPr id="3" name="Picture 2">
            <a:extLst>
              <a:ext uri="{FF2B5EF4-FFF2-40B4-BE49-F238E27FC236}">
                <a16:creationId xmlns="" xmlns:a16="http://schemas.microsoft.com/office/drawing/2014/main" id="{28EB601C-43F3-4ADB-92F4-C555140E0ADF}"/>
              </a:ext>
            </a:extLst>
          </p:cNvPr>
          <p:cNvPicPr>
            <a:picLocks noChangeAspect="1"/>
          </p:cNvPicPr>
          <p:nvPr/>
        </p:nvPicPr>
        <p:blipFill>
          <a:blip r:embed="rId2"/>
          <a:stretch>
            <a:fillRect/>
          </a:stretch>
        </p:blipFill>
        <p:spPr>
          <a:xfrm>
            <a:off x="2597205" y="1143000"/>
            <a:ext cx="6997590" cy="4566720"/>
          </a:xfrm>
          <a:prstGeom prst="rect">
            <a:avLst/>
          </a:prstGeom>
        </p:spPr>
      </p:pic>
    </p:spTree>
    <p:extLst>
      <p:ext uri="{BB962C8B-B14F-4D97-AF65-F5344CB8AC3E}">
        <p14:creationId xmlns:p14="http://schemas.microsoft.com/office/powerpoint/2010/main" val="251486230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4" y="171425"/>
            <a:ext cx="8632825" cy="523220"/>
          </a:xfrm>
          <a:prstGeom prst="rect">
            <a:avLst/>
          </a:prstGeom>
          <a:noFill/>
        </p:spPr>
        <p:txBody>
          <a:bodyPr wrap="square" rtlCol="0">
            <a:spAutoFit/>
          </a:bodyPr>
          <a:lstStyle/>
          <a:p>
            <a:pPr algn="l"/>
            <a:r>
              <a:rPr lang="en-GB" sz="2800" dirty="0">
                <a:solidFill>
                  <a:schemeClr val="bg1"/>
                </a:solidFill>
              </a:rPr>
              <a:t>GAIA Long Only USA: </a:t>
            </a:r>
            <a:r>
              <a:rPr lang="en-GB" sz="2800" dirty="0" err="1">
                <a:solidFill>
                  <a:schemeClr val="bg1"/>
                </a:solidFill>
              </a:rPr>
              <a:t>Backtest</a:t>
            </a:r>
            <a:r>
              <a:rPr lang="en-GB" sz="2800" dirty="0">
                <a:solidFill>
                  <a:schemeClr val="bg1"/>
                </a:solidFill>
              </a:rPr>
              <a:t> vs. Live Track</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18</a:t>
            </a:fld>
            <a:endParaRPr lang="en-US" dirty="0">
              <a:latin typeface="+mj-lt"/>
            </a:endParaRPr>
          </a:p>
        </p:txBody>
      </p:sp>
      <p:pic>
        <p:nvPicPr>
          <p:cNvPr id="3" name="Picture 2"/>
          <p:cNvPicPr>
            <a:picLocks noChangeAspect="1"/>
          </p:cNvPicPr>
          <p:nvPr/>
        </p:nvPicPr>
        <p:blipFill>
          <a:blip r:embed="rId2"/>
          <a:stretch>
            <a:fillRect/>
          </a:stretch>
        </p:blipFill>
        <p:spPr>
          <a:xfrm>
            <a:off x="2372360" y="1016000"/>
            <a:ext cx="7447280" cy="4866640"/>
          </a:xfrm>
          <a:prstGeom prst="rect">
            <a:avLst/>
          </a:prstGeom>
        </p:spPr>
      </p:pic>
      <p:sp>
        <p:nvSpPr>
          <p:cNvPr id="6" name="TextBox 5">
            <a:extLst>
              <a:ext uri="{FF2B5EF4-FFF2-40B4-BE49-F238E27FC236}">
                <a16:creationId xmlns="" xmlns:a16="http://schemas.microsoft.com/office/drawing/2014/main" id="{BC14FEC1-6263-4751-9BBE-CEE2E6F79BED}"/>
              </a:ext>
            </a:extLst>
          </p:cNvPr>
          <p:cNvSpPr txBox="1"/>
          <p:nvPr/>
        </p:nvSpPr>
        <p:spPr>
          <a:xfrm>
            <a:off x="7669130" y="3196281"/>
            <a:ext cx="2479887" cy="1015663"/>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l"/>
            <a:r>
              <a:rPr lang="en-GB" sz="1200" b="0" dirty="0">
                <a:solidFill>
                  <a:schemeClr val="accent1"/>
                </a:solidFill>
              </a:rPr>
              <a:t>The distribution of daily returns is compared for the </a:t>
            </a:r>
            <a:r>
              <a:rPr lang="en-GB" sz="1200" b="0" dirty="0" err="1">
                <a:solidFill>
                  <a:schemeClr val="accent1"/>
                </a:solidFill>
              </a:rPr>
              <a:t>backtest</a:t>
            </a:r>
            <a:r>
              <a:rPr lang="en-GB" sz="1200" b="0" dirty="0">
                <a:solidFill>
                  <a:schemeClr val="accent1"/>
                </a:solidFill>
              </a:rPr>
              <a:t> (1996-2018) and the live trading period (2018-present day), shown here with the distributions.</a:t>
            </a:r>
            <a:endParaRPr lang="en-US" sz="800" b="0" dirty="0">
              <a:solidFill>
                <a:schemeClr val="accent1"/>
              </a:solidFill>
            </a:endParaRPr>
          </a:p>
        </p:txBody>
      </p:sp>
    </p:spTree>
    <p:extLst>
      <p:ext uri="{BB962C8B-B14F-4D97-AF65-F5344CB8AC3E}">
        <p14:creationId xmlns:p14="http://schemas.microsoft.com/office/powerpoint/2010/main" val="12190460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4" y="171425"/>
            <a:ext cx="8632825" cy="523220"/>
          </a:xfrm>
          <a:prstGeom prst="rect">
            <a:avLst/>
          </a:prstGeom>
          <a:noFill/>
        </p:spPr>
        <p:txBody>
          <a:bodyPr wrap="square" rtlCol="0">
            <a:spAutoFit/>
          </a:bodyPr>
          <a:lstStyle/>
          <a:p>
            <a:pPr algn="l"/>
            <a:r>
              <a:rPr lang="en-GB" sz="2800" dirty="0">
                <a:solidFill>
                  <a:schemeClr val="bg1"/>
                </a:solidFill>
              </a:rPr>
              <a:t>GAIA Long Only USA: </a:t>
            </a:r>
            <a:r>
              <a:rPr lang="en-GB" sz="2800" dirty="0" smtClean="0">
                <a:solidFill>
                  <a:schemeClr val="bg1"/>
                </a:solidFill>
              </a:rPr>
              <a:t>Random Portfolios</a:t>
            </a:r>
            <a:endParaRPr lang="en-GB" sz="2800" dirty="0">
              <a:solidFill>
                <a:schemeClr val="bg1"/>
              </a:solidFill>
            </a:endParaRP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19</a:t>
            </a:fld>
            <a:endParaRPr lang="en-US"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125" y="1016000"/>
            <a:ext cx="7451750" cy="4852416"/>
          </a:xfrm>
          <a:prstGeom prst="rect">
            <a:avLst/>
          </a:prstGeom>
        </p:spPr>
      </p:pic>
      <p:sp>
        <p:nvSpPr>
          <p:cNvPr id="6" name="TextBox 5">
            <a:extLst>
              <a:ext uri="{FF2B5EF4-FFF2-40B4-BE49-F238E27FC236}">
                <a16:creationId xmlns="" xmlns:a16="http://schemas.microsoft.com/office/drawing/2014/main" id="{BC14FEC1-6263-4751-9BBE-CEE2E6F79BED}"/>
              </a:ext>
            </a:extLst>
          </p:cNvPr>
          <p:cNvSpPr txBox="1"/>
          <p:nvPr/>
        </p:nvSpPr>
        <p:spPr>
          <a:xfrm>
            <a:off x="7669130" y="3196281"/>
            <a:ext cx="2479887" cy="1200329"/>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l"/>
            <a:r>
              <a:rPr lang="en-GB" sz="1200" b="0" dirty="0">
                <a:solidFill>
                  <a:schemeClr val="accent1"/>
                </a:solidFill>
              </a:rPr>
              <a:t>The distribution of </a:t>
            </a:r>
            <a:r>
              <a:rPr lang="en-GB" sz="1200" b="0" dirty="0" smtClean="0">
                <a:solidFill>
                  <a:schemeClr val="accent1"/>
                </a:solidFill>
              </a:rPr>
              <a:t>mean Sharpe Ratios (three year) for random portfolios is shown here. The actual strategy is located above the 99</a:t>
            </a:r>
            <a:r>
              <a:rPr lang="en-GB" sz="1200" b="0" baseline="30000" dirty="0" smtClean="0">
                <a:solidFill>
                  <a:schemeClr val="accent1"/>
                </a:solidFill>
              </a:rPr>
              <a:t>th</a:t>
            </a:r>
            <a:r>
              <a:rPr lang="en-GB" sz="1200" b="0" dirty="0" smtClean="0">
                <a:solidFill>
                  <a:schemeClr val="accent1"/>
                </a:solidFill>
              </a:rPr>
              <a:t> percentile of this distribution. </a:t>
            </a:r>
            <a:endParaRPr lang="en-US" sz="800" b="0" dirty="0">
              <a:solidFill>
                <a:schemeClr val="accent1"/>
              </a:solidFill>
            </a:endParaRPr>
          </a:p>
        </p:txBody>
      </p:sp>
    </p:spTree>
    <p:extLst>
      <p:ext uri="{BB962C8B-B14F-4D97-AF65-F5344CB8AC3E}">
        <p14:creationId xmlns:p14="http://schemas.microsoft.com/office/powerpoint/2010/main" val="16121192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E53E0FD-242C-4DAE-8233-66D32D878016}"/>
              </a:ext>
            </a:extLst>
          </p:cNvPr>
          <p:cNvSpPr txBox="1"/>
          <p:nvPr/>
        </p:nvSpPr>
        <p:spPr>
          <a:xfrm>
            <a:off x="1882775" y="143074"/>
            <a:ext cx="6618914" cy="523220"/>
          </a:xfrm>
          <a:prstGeom prst="rect">
            <a:avLst/>
          </a:prstGeom>
          <a:noFill/>
        </p:spPr>
        <p:txBody>
          <a:bodyPr wrap="square" rtlCol="0">
            <a:spAutoFit/>
          </a:bodyPr>
          <a:lstStyle/>
          <a:p>
            <a:pPr algn="l"/>
            <a:r>
              <a:rPr lang="en-GB" sz="2800" dirty="0">
                <a:solidFill>
                  <a:schemeClr val="bg1"/>
                </a:solidFill>
              </a:rPr>
              <a:t>Opportunity and Approach</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a:t>
            </a:fld>
            <a:endParaRPr lang="en-US" dirty="0">
              <a:latin typeface="+mj-lt"/>
            </a:endParaRPr>
          </a:p>
        </p:txBody>
      </p:sp>
      <p:sp>
        <p:nvSpPr>
          <p:cNvPr id="3" name="TextBox 2">
            <a:extLst>
              <a:ext uri="{FF2B5EF4-FFF2-40B4-BE49-F238E27FC236}">
                <a16:creationId xmlns="" xmlns:a16="http://schemas.microsoft.com/office/drawing/2014/main" id="{FDFE5723-BF8B-42D2-B7CE-8A4571DB2546}"/>
              </a:ext>
            </a:extLst>
          </p:cNvPr>
          <p:cNvSpPr txBox="1"/>
          <p:nvPr/>
        </p:nvSpPr>
        <p:spPr>
          <a:xfrm>
            <a:off x="1882774" y="1912411"/>
            <a:ext cx="8426450" cy="253916"/>
          </a:xfrm>
          <a:prstGeom prst="rect">
            <a:avLst/>
          </a:prstGeom>
          <a:noFill/>
        </p:spPr>
        <p:txBody>
          <a:bodyPr wrap="square" rtlCol="0">
            <a:spAutoFit/>
          </a:bodyPr>
          <a:lstStyle/>
          <a:p>
            <a:pPr algn="ctr"/>
            <a:r>
              <a:rPr lang="en-GB" sz="1050" b="0" dirty="0">
                <a:solidFill>
                  <a:schemeClr val="accent1"/>
                </a:solidFill>
              </a:rPr>
              <a:t>Pedro Domingos, The Master Algorithm: How the Quest for the Ultimate Learning Machine Will Remake Our World</a:t>
            </a:r>
            <a:endParaRPr lang="en-US" sz="1050" b="0" dirty="0">
              <a:solidFill>
                <a:schemeClr val="accent1"/>
              </a:solidFill>
            </a:endParaRPr>
          </a:p>
        </p:txBody>
      </p:sp>
      <p:grpSp>
        <p:nvGrpSpPr>
          <p:cNvPr id="19" name="Group 18">
            <a:extLst>
              <a:ext uri="{FF2B5EF4-FFF2-40B4-BE49-F238E27FC236}">
                <a16:creationId xmlns="" xmlns:a16="http://schemas.microsoft.com/office/drawing/2014/main" id="{249C362B-15FC-4303-BA75-79B46E9A9F4E}"/>
              </a:ext>
            </a:extLst>
          </p:cNvPr>
          <p:cNvGrpSpPr/>
          <p:nvPr/>
        </p:nvGrpSpPr>
        <p:grpSpPr>
          <a:xfrm>
            <a:off x="2259747" y="3136530"/>
            <a:ext cx="1879505" cy="1038631"/>
            <a:chOff x="749335" y="3119617"/>
            <a:chExt cx="1879505" cy="1038631"/>
          </a:xfrm>
        </p:grpSpPr>
        <p:sp>
          <p:nvSpPr>
            <p:cNvPr id="9" name="Rectangle 8">
              <a:extLst>
                <a:ext uri="{FF2B5EF4-FFF2-40B4-BE49-F238E27FC236}">
                  <a16:creationId xmlns="" xmlns:a16="http://schemas.microsoft.com/office/drawing/2014/main" id="{1F8F11C2-9E1E-40E3-A7CD-8227774BB2FE}"/>
                </a:ext>
              </a:extLst>
            </p:cNvPr>
            <p:cNvSpPr/>
            <p:nvPr/>
          </p:nvSpPr>
          <p:spPr bwMode="gray">
            <a:xfrm>
              <a:off x="749335" y="3432960"/>
              <a:ext cx="1043367" cy="358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002060"/>
                  </a:solidFill>
                </a:rPr>
                <a:t>Macro</a:t>
              </a:r>
              <a:endParaRPr lang="en-US" sz="1200" b="1" dirty="0">
                <a:solidFill>
                  <a:srgbClr val="002060"/>
                </a:solidFill>
              </a:endParaRPr>
            </a:p>
          </p:txBody>
        </p:sp>
        <p:sp>
          <p:nvSpPr>
            <p:cNvPr id="10" name="Rectangle 9">
              <a:extLst>
                <a:ext uri="{FF2B5EF4-FFF2-40B4-BE49-F238E27FC236}">
                  <a16:creationId xmlns="" xmlns:a16="http://schemas.microsoft.com/office/drawing/2014/main" id="{ED163746-8084-466D-ACA2-01F6E7D12367}"/>
                </a:ext>
              </a:extLst>
            </p:cNvPr>
            <p:cNvSpPr/>
            <p:nvPr/>
          </p:nvSpPr>
          <p:spPr bwMode="gray">
            <a:xfrm>
              <a:off x="1585473" y="3418065"/>
              <a:ext cx="1043367" cy="356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C00000"/>
                  </a:solidFill>
                </a:rPr>
                <a:t>AI</a:t>
              </a:r>
              <a:endParaRPr lang="en-US" sz="1200" b="1" dirty="0">
                <a:solidFill>
                  <a:srgbClr val="C00000"/>
                </a:solidFill>
              </a:endParaRPr>
            </a:p>
          </p:txBody>
        </p:sp>
        <p:sp>
          <p:nvSpPr>
            <p:cNvPr id="11" name="Curved Down Arrow 13">
              <a:extLst>
                <a:ext uri="{FF2B5EF4-FFF2-40B4-BE49-F238E27FC236}">
                  <a16:creationId xmlns="" xmlns:a16="http://schemas.microsoft.com/office/drawing/2014/main" id="{63DA3880-9176-4DB0-9C7A-F63EC0D77B32}"/>
                </a:ext>
              </a:extLst>
            </p:cNvPr>
            <p:cNvSpPr/>
            <p:nvPr/>
          </p:nvSpPr>
          <p:spPr bwMode="gray">
            <a:xfrm>
              <a:off x="1241045" y="3119617"/>
              <a:ext cx="868907" cy="213888"/>
            </a:xfrm>
            <a:prstGeom prst="curvedDownArrow">
              <a:avLst/>
            </a:prstGeom>
            <a:solidFill>
              <a:srgbClr val="002060"/>
            </a:solidFill>
          </p:spPr>
          <p:txBody>
            <a:bodyPr rot="0" spcFirstLastPara="0" vertOverflow="overflow" horzOverflow="overflow" vert="horz" wrap="square" lIns="36005" tIns="36005" rIns="36005" bIns="36005" numCol="1" spcCol="0" rtlCol="0" fromWordArt="0" anchor="t" anchorCtr="0" forceAA="0" compatLnSpc="1">
              <a:prstTxWarp prst="textNoShape">
                <a:avLst/>
              </a:prstTxWarp>
              <a:noAutofit/>
            </a:bodyPr>
            <a:lstStyle/>
            <a:p>
              <a:pPr marL="268288" indent="-268288" algn="ctr">
                <a:spcBef>
                  <a:spcPts val="0"/>
                </a:spcBef>
                <a:buClr>
                  <a:srgbClr val="91867E"/>
                </a:buClr>
                <a:buFont typeface="Credit Suisse Type Light" pitchFamily="34" charset="0"/>
                <a:buChar char=""/>
              </a:pPr>
              <a:endParaRPr lang="en-US" sz="1400" dirty="0">
                <a:solidFill>
                  <a:srgbClr val="002060"/>
                </a:solidFill>
              </a:endParaRPr>
            </a:p>
          </p:txBody>
        </p:sp>
        <p:sp>
          <p:nvSpPr>
            <p:cNvPr id="12" name="Curved Down Arrow 34">
              <a:extLst>
                <a:ext uri="{FF2B5EF4-FFF2-40B4-BE49-F238E27FC236}">
                  <a16:creationId xmlns="" xmlns:a16="http://schemas.microsoft.com/office/drawing/2014/main" id="{325E2907-9DDB-4534-A3CD-27AC06EE55E4}"/>
                </a:ext>
              </a:extLst>
            </p:cNvPr>
            <p:cNvSpPr/>
            <p:nvPr/>
          </p:nvSpPr>
          <p:spPr bwMode="gray">
            <a:xfrm flipH="1" flipV="1">
              <a:off x="1188660" y="3924531"/>
              <a:ext cx="918496" cy="233717"/>
            </a:xfrm>
            <a:prstGeom prst="curvedDownArrow">
              <a:avLst/>
            </a:prstGeom>
            <a:solidFill>
              <a:srgbClr val="002060"/>
            </a:solidFill>
          </p:spPr>
          <p:txBody>
            <a:bodyPr rot="0" spcFirstLastPara="0" vertOverflow="overflow" horzOverflow="overflow" vert="horz" wrap="square" lIns="36005" tIns="36005" rIns="36005" bIns="36005" numCol="1" spcCol="0" rtlCol="0" fromWordArt="0" anchor="t" anchorCtr="0" forceAA="0" compatLnSpc="1">
              <a:prstTxWarp prst="textNoShape">
                <a:avLst/>
              </a:prstTxWarp>
              <a:noAutofit/>
            </a:bodyPr>
            <a:lstStyle/>
            <a:p>
              <a:pPr marL="268288" indent="-268288" algn="ctr">
                <a:spcBef>
                  <a:spcPts val="0"/>
                </a:spcBef>
                <a:buClr>
                  <a:srgbClr val="91867E"/>
                </a:buClr>
                <a:buFont typeface="Credit Suisse Type Light" pitchFamily="34" charset="0"/>
                <a:buChar char=""/>
              </a:pPr>
              <a:endParaRPr lang="en-US" sz="1400" dirty="0">
                <a:solidFill>
                  <a:srgbClr val="002060"/>
                </a:solidFill>
              </a:endParaRPr>
            </a:p>
          </p:txBody>
        </p:sp>
      </p:grpSp>
      <p:sp>
        <p:nvSpPr>
          <p:cNvPr id="13" name="Freeform 47">
            <a:extLst>
              <a:ext uri="{FF2B5EF4-FFF2-40B4-BE49-F238E27FC236}">
                <a16:creationId xmlns="" xmlns:a16="http://schemas.microsoft.com/office/drawing/2014/main" id="{D414FEE6-7DEF-476E-814C-3E8D2C402F47}"/>
              </a:ext>
            </a:extLst>
          </p:cNvPr>
          <p:cNvSpPr/>
          <p:nvPr/>
        </p:nvSpPr>
        <p:spPr bwMode="gray">
          <a:xfrm>
            <a:off x="4520329" y="3449872"/>
            <a:ext cx="294856" cy="297622"/>
          </a:xfrm>
          <a:custGeom>
            <a:avLst/>
            <a:gdLst>
              <a:gd name="connsiteX0" fmla="*/ 0 w 162096"/>
              <a:gd name="connsiteY0" fmla="*/ 37924 h 189621"/>
              <a:gd name="connsiteX1" fmla="*/ 81048 w 162096"/>
              <a:gd name="connsiteY1" fmla="*/ 37924 h 189621"/>
              <a:gd name="connsiteX2" fmla="*/ 81048 w 162096"/>
              <a:gd name="connsiteY2" fmla="*/ 0 h 189621"/>
              <a:gd name="connsiteX3" fmla="*/ 162096 w 162096"/>
              <a:gd name="connsiteY3" fmla="*/ 94811 h 189621"/>
              <a:gd name="connsiteX4" fmla="*/ 81048 w 162096"/>
              <a:gd name="connsiteY4" fmla="*/ 189621 h 189621"/>
              <a:gd name="connsiteX5" fmla="*/ 81048 w 162096"/>
              <a:gd name="connsiteY5" fmla="*/ 151697 h 189621"/>
              <a:gd name="connsiteX6" fmla="*/ 0 w 162096"/>
              <a:gd name="connsiteY6" fmla="*/ 151697 h 189621"/>
              <a:gd name="connsiteX7" fmla="*/ 0 w 162096"/>
              <a:gd name="connsiteY7" fmla="*/ 37924 h 1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96" h="189621">
                <a:moveTo>
                  <a:pt x="0" y="37924"/>
                </a:moveTo>
                <a:lnTo>
                  <a:pt x="81048" y="37924"/>
                </a:lnTo>
                <a:lnTo>
                  <a:pt x="81048" y="0"/>
                </a:lnTo>
                <a:lnTo>
                  <a:pt x="162096" y="94811"/>
                </a:lnTo>
                <a:lnTo>
                  <a:pt x="81048" y="189621"/>
                </a:lnTo>
                <a:lnTo>
                  <a:pt x="81048" y="151697"/>
                </a:lnTo>
                <a:lnTo>
                  <a:pt x="0" y="151697"/>
                </a:lnTo>
                <a:lnTo>
                  <a:pt x="0" y="37924"/>
                </a:lnTo>
                <a:close/>
              </a:path>
            </a:pathLst>
          </a:custGeom>
          <a:solidFill>
            <a:schemeClr val="accent1"/>
          </a:solidFill>
          <a:ln w="28575">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7924" rIns="48629" bIns="37924" numCol="1" spcCol="1270" anchor="ctr" anchorCtr="0">
            <a:noAutofit/>
          </a:bodyPr>
          <a:lstStyle/>
          <a:p>
            <a:pPr lvl="0" algn="ctr" defTabSz="355600">
              <a:lnSpc>
                <a:spcPct val="90000"/>
              </a:lnSpc>
              <a:spcBef>
                <a:spcPct val="0"/>
              </a:spcBef>
              <a:spcAft>
                <a:spcPct val="35000"/>
              </a:spcAft>
            </a:pPr>
            <a:endParaRPr lang="en-US" sz="800" kern="1200" dirty="0">
              <a:solidFill>
                <a:srgbClr val="002060"/>
              </a:solidFill>
            </a:endParaRPr>
          </a:p>
        </p:txBody>
      </p:sp>
      <p:sp>
        <p:nvSpPr>
          <p:cNvPr id="4" name="TextBox 3">
            <a:extLst>
              <a:ext uri="{FF2B5EF4-FFF2-40B4-BE49-F238E27FC236}">
                <a16:creationId xmlns="" xmlns:a16="http://schemas.microsoft.com/office/drawing/2014/main" id="{4036EFED-8962-4D43-B9D6-727F6AC77502}"/>
              </a:ext>
            </a:extLst>
          </p:cNvPr>
          <p:cNvSpPr txBox="1"/>
          <p:nvPr/>
        </p:nvSpPr>
        <p:spPr>
          <a:xfrm>
            <a:off x="5491120" y="3333506"/>
            <a:ext cx="1245415" cy="584775"/>
          </a:xfrm>
          <a:prstGeom prst="rect">
            <a:avLst/>
          </a:prstGeom>
          <a:noFill/>
        </p:spPr>
        <p:txBody>
          <a:bodyPr wrap="square" rtlCol="0">
            <a:spAutoFit/>
          </a:bodyPr>
          <a:lstStyle/>
          <a:p>
            <a:pPr algn="ctr"/>
            <a:r>
              <a:rPr lang="en-GB" sz="1600" dirty="0">
                <a:solidFill>
                  <a:schemeClr val="accent1"/>
                </a:solidFill>
              </a:rPr>
              <a:t>Decision Systems</a:t>
            </a:r>
            <a:endParaRPr lang="en-US" sz="1600" dirty="0">
              <a:solidFill>
                <a:schemeClr val="accent1"/>
              </a:solidFill>
            </a:endParaRPr>
          </a:p>
        </p:txBody>
      </p:sp>
      <p:sp>
        <p:nvSpPr>
          <p:cNvPr id="14" name="TextBox 13">
            <a:extLst>
              <a:ext uri="{FF2B5EF4-FFF2-40B4-BE49-F238E27FC236}">
                <a16:creationId xmlns="" xmlns:a16="http://schemas.microsoft.com/office/drawing/2014/main" id="{B0A845F2-83DD-4B46-A93A-E73620066D2E}"/>
              </a:ext>
            </a:extLst>
          </p:cNvPr>
          <p:cNvSpPr txBox="1"/>
          <p:nvPr/>
        </p:nvSpPr>
        <p:spPr>
          <a:xfrm>
            <a:off x="1887323" y="4438195"/>
            <a:ext cx="2624352" cy="769441"/>
          </a:xfrm>
          <a:prstGeom prst="rect">
            <a:avLst/>
          </a:prstGeom>
          <a:noFill/>
        </p:spPr>
        <p:txBody>
          <a:bodyPr wrap="square" rtlCol="0">
            <a:spAutoFit/>
          </a:bodyPr>
          <a:lstStyle/>
          <a:p>
            <a:pPr algn="ctr"/>
            <a:r>
              <a:rPr lang="en-US" sz="1200" b="0" dirty="0">
                <a:solidFill>
                  <a:srgbClr val="002060"/>
                </a:solidFill>
              </a:rPr>
              <a:t>Our approach to </a:t>
            </a:r>
            <a:r>
              <a:rPr lang="en-US" sz="1200" dirty="0">
                <a:solidFill>
                  <a:srgbClr val="002060"/>
                </a:solidFill>
              </a:rPr>
              <a:t>AI</a:t>
            </a:r>
            <a:r>
              <a:rPr lang="en-US" sz="1200" b="0" dirty="0">
                <a:solidFill>
                  <a:srgbClr val="002060"/>
                </a:solidFill>
              </a:rPr>
              <a:t> is that of </a:t>
            </a:r>
            <a:r>
              <a:rPr lang="en-US" sz="1200" dirty="0">
                <a:solidFill>
                  <a:srgbClr val="002060"/>
                </a:solidFill>
              </a:rPr>
              <a:t>human and machine </a:t>
            </a:r>
            <a:r>
              <a:rPr lang="en-US" sz="1200" b="0" dirty="0">
                <a:solidFill>
                  <a:srgbClr val="002060"/>
                </a:solidFill>
              </a:rPr>
              <a:t>intelligence </a:t>
            </a:r>
            <a:r>
              <a:rPr lang="en-US" sz="1200" b="0" dirty="0" smtClean="0">
                <a:solidFill>
                  <a:srgbClr val="002060"/>
                </a:solidFill>
              </a:rPr>
              <a:t>combined.</a:t>
            </a:r>
            <a:endParaRPr lang="en-US" sz="1200" b="0" dirty="0">
              <a:solidFill>
                <a:srgbClr val="002060"/>
              </a:solidFill>
            </a:endParaRPr>
          </a:p>
          <a:p>
            <a:endParaRPr lang="en-US" sz="800" dirty="0"/>
          </a:p>
        </p:txBody>
      </p:sp>
      <p:sp>
        <p:nvSpPr>
          <p:cNvPr id="16" name="Freeform 47">
            <a:extLst>
              <a:ext uri="{FF2B5EF4-FFF2-40B4-BE49-F238E27FC236}">
                <a16:creationId xmlns="" xmlns:a16="http://schemas.microsoft.com/office/drawing/2014/main" id="{3FFD6F27-D39B-4C00-A887-CD693109396D}"/>
              </a:ext>
            </a:extLst>
          </p:cNvPr>
          <p:cNvSpPr/>
          <p:nvPr/>
        </p:nvSpPr>
        <p:spPr bwMode="gray">
          <a:xfrm>
            <a:off x="7388435" y="3446692"/>
            <a:ext cx="294856" cy="297622"/>
          </a:xfrm>
          <a:custGeom>
            <a:avLst/>
            <a:gdLst>
              <a:gd name="connsiteX0" fmla="*/ 0 w 162096"/>
              <a:gd name="connsiteY0" fmla="*/ 37924 h 189621"/>
              <a:gd name="connsiteX1" fmla="*/ 81048 w 162096"/>
              <a:gd name="connsiteY1" fmla="*/ 37924 h 189621"/>
              <a:gd name="connsiteX2" fmla="*/ 81048 w 162096"/>
              <a:gd name="connsiteY2" fmla="*/ 0 h 189621"/>
              <a:gd name="connsiteX3" fmla="*/ 162096 w 162096"/>
              <a:gd name="connsiteY3" fmla="*/ 94811 h 189621"/>
              <a:gd name="connsiteX4" fmla="*/ 81048 w 162096"/>
              <a:gd name="connsiteY4" fmla="*/ 189621 h 189621"/>
              <a:gd name="connsiteX5" fmla="*/ 81048 w 162096"/>
              <a:gd name="connsiteY5" fmla="*/ 151697 h 189621"/>
              <a:gd name="connsiteX6" fmla="*/ 0 w 162096"/>
              <a:gd name="connsiteY6" fmla="*/ 151697 h 189621"/>
              <a:gd name="connsiteX7" fmla="*/ 0 w 162096"/>
              <a:gd name="connsiteY7" fmla="*/ 37924 h 1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96" h="189621">
                <a:moveTo>
                  <a:pt x="0" y="37924"/>
                </a:moveTo>
                <a:lnTo>
                  <a:pt x="81048" y="37924"/>
                </a:lnTo>
                <a:lnTo>
                  <a:pt x="81048" y="0"/>
                </a:lnTo>
                <a:lnTo>
                  <a:pt x="162096" y="94811"/>
                </a:lnTo>
                <a:lnTo>
                  <a:pt x="81048" y="189621"/>
                </a:lnTo>
                <a:lnTo>
                  <a:pt x="81048" y="151697"/>
                </a:lnTo>
                <a:lnTo>
                  <a:pt x="0" y="151697"/>
                </a:lnTo>
                <a:lnTo>
                  <a:pt x="0" y="37924"/>
                </a:lnTo>
                <a:close/>
              </a:path>
            </a:pathLst>
          </a:custGeom>
          <a:solidFill>
            <a:schemeClr val="accent1"/>
          </a:solidFill>
          <a:ln w="28575">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7924" rIns="48629" bIns="37924" numCol="1" spcCol="1270" anchor="ctr" anchorCtr="0">
            <a:noAutofit/>
          </a:bodyPr>
          <a:lstStyle/>
          <a:p>
            <a:pPr lvl="0" algn="ctr" defTabSz="355600">
              <a:lnSpc>
                <a:spcPct val="90000"/>
              </a:lnSpc>
              <a:spcBef>
                <a:spcPct val="0"/>
              </a:spcBef>
              <a:spcAft>
                <a:spcPct val="35000"/>
              </a:spcAft>
            </a:pPr>
            <a:endParaRPr lang="en-US" sz="800" kern="1200" dirty="0">
              <a:solidFill>
                <a:srgbClr val="002060"/>
              </a:solidFill>
            </a:endParaRPr>
          </a:p>
        </p:txBody>
      </p:sp>
      <p:sp>
        <p:nvSpPr>
          <p:cNvPr id="17" name="TextBox 16">
            <a:extLst>
              <a:ext uri="{FF2B5EF4-FFF2-40B4-BE49-F238E27FC236}">
                <a16:creationId xmlns="" xmlns:a16="http://schemas.microsoft.com/office/drawing/2014/main" id="{588B99E8-34EF-44EE-8CE7-D81F4A3DD957}"/>
              </a:ext>
            </a:extLst>
          </p:cNvPr>
          <p:cNvSpPr txBox="1"/>
          <p:nvPr/>
        </p:nvSpPr>
        <p:spPr>
          <a:xfrm>
            <a:off x="8227859" y="3197734"/>
            <a:ext cx="1568758" cy="830997"/>
          </a:xfrm>
          <a:prstGeom prst="rect">
            <a:avLst/>
          </a:prstGeom>
          <a:noFill/>
        </p:spPr>
        <p:txBody>
          <a:bodyPr wrap="square" rtlCol="0">
            <a:spAutoFit/>
          </a:bodyPr>
          <a:lstStyle/>
          <a:p>
            <a:pPr algn="ctr"/>
            <a:r>
              <a:rPr lang="en-GB" sz="1600" dirty="0">
                <a:solidFill>
                  <a:schemeClr val="accent1"/>
                </a:solidFill>
              </a:rPr>
              <a:t>Systematic Investment Products</a:t>
            </a:r>
            <a:endParaRPr lang="en-US" sz="1600" dirty="0">
              <a:solidFill>
                <a:schemeClr val="accent1"/>
              </a:solidFill>
            </a:endParaRPr>
          </a:p>
        </p:txBody>
      </p:sp>
      <p:sp>
        <p:nvSpPr>
          <p:cNvPr id="18" name="TextBox 17">
            <a:extLst>
              <a:ext uri="{FF2B5EF4-FFF2-40B4-BE49-F238E27FC236}">
                <a16:creationId xmlns="" xmlns:a16="http://schemas.microsoft.com/office/drawing/2014/main" id="{1B496A31-CD23-4125-A2E4-279326C3CDB6}"/>
              </a:ext>
            </a:extLst>
          </p:cNvPr>
          <p:cNvSpPr txBox="1"/>
          <p:nvPr/>
        </p:nvSpPr>
        <p:spPr>
          <a:xfrm>
            <a:off x="4899694" y="4438195"/>
            <a:ext cx="2392613" cy="584775"/>
          </a:xfrm>
          <a:prstGeom prst="rect">
            <a:avLst/>
          </a:prstGeom>
          <a:noFill/>
        </p:spPr>
        <p:txBody>
          <a:bodyPr wrap="square" rtlCol="0">
            <a:spAutoFit/>
          </a:bodyPr>
          <a:lstStyle/>
          <a:p>
            <a:pPr algn="ctr"/>
            <a:r>
              <a:rPr lang="en-US" sz="1200" b="0" dirty="0">
                <a:solidFill>
                  <a:srgbClr val="002060"/>
                </a:solidFill>
              </a:rPr>
              <a:t>We design investment decision systems that are </a:t>
            </a:r>
            <a:r>
              <a:rPr lang="en-US" sz="1200" dirty="0">
                <a:solidFill>
                  <a:srgbClr val="002060"/>
                </a:solidFill>
              </a:rPr>
              <a:t>explainable.</a:t>
            </a:r>
          </a:p>
          <a:p>
            <a:endParaRPr lang="en-US" sz="800" dirty="0"/>
          </a:p>
        </p:txBody>
      </p:sp>
      <p:sp>
        <p:nvSpPr>
          <p:cNvPr id="21" name="TextBox 20">
            <a:extLst>
              <a:ext uri="{FF2B5EF4-FFF2-40B4-BE49-F238E27FC236}">
                <a16:creationId xmlns="" xmlns:a16="http://schemas.microsoft.com/office/drawing/2014/main" id="{889F7E60-552B-40C9-A1FE-B23314934318}"/>
              </a:ext>
            </a:extLst>
          </p:cNvPr>
          <p:cNvSpPr txBox="1"/>
          <p:nvPr/>
        </p:nvSpPr>
        <p:spPr>
          <a:xfrm>
            <a:off x="7815932" y="4419533"/>
            <a:ext cx="2392613" cy="1692771"/>
          </a:xfrm>
          <a:prstGeom prst="rect">
            <a:avLst/>
          </a:prstGeom>
          <a:noFill/>
        </p:spPr>
        <p:txBody>
          <a:bodyPr wrap="square" rtlCol="0">
            <a:spAutoFit/>
          </a:bodyPr>
          <a:lstStyle/>
          <a:p>
            <a:pPr algn="ctr"/>
            <a:r>
              <a:rPr lang="en-US" sz="1200" b="0" dirty="0">
                <a:solidFill>
                  <a:srgbClr val="002060"/>
                </a:solidFill>
              </a:rPr>
              <a:t>We implement systematic products using </a:t>
            </a:r>
            <a:r>
              <a:rPr lang="en-US" sz="1200" dirty="0">
                <a:solidFill>
                  <a:srgbClr val="002060"/>
                </a:solidFill>
              </a:rPr>
              <a:t>liquid, low-cost instruments </a:t>
            </a:r>
            <a:r>
              <a:rPr lang="en-US" sz="1200" b="0" dirty="0">
                <a:solidFill>
                  <a:srgbClr val="002060"/>
                </a:solidFill>
              </a:rPr>
              <a:t>such as futures and ETFs. </a:t>
            </a:r>
          </a:p>
          <a:p>
            <a:pPr algn="ctr"/>
            <a:endParaRPr lang="en-GB" sz="1200" b="0" dirty="0">
              <a:solidFill>
                <a:srgbClr val="002060"/>
              </a:solidFill>
            </a:endParaRPr>
          </a:p>
          <a:p>
            <a:pPr algn="ctr"/>
            <a:r>
              <a:rPr lang="en-GB" sz="1200" b="0" dirty="0">
                <a:solidFill>
                  <a:srgbClr val="002060"/>
                </a:solidFill>
              </a:rPr>
              <a:t>P</a:t>
            </a:r>
            <a:r>
              <a:rPr lang="en-US" sz="1200" b="0" dirty="0">
                <a:solidFill>
                  <a:srgbClr val="002060"/>
                </a:solidFill>
              </a:rPr>
              <a:t>roducts are currently based on </a:t>
            </a:r>
            <a:r>
              <a:rPr lang="en-US" sz="1200" dirty="0">
                <a:solidFill>
                  <a:srgbClr val="002060"/>
                </a:solidFill>
              </a:rPr>
              <a:t>dynamic asset allocation </a:t>
            </a:r>
            <a:r>
              <a:rPr lang="en-US" sz="1200" b="0" dirty="0">
                <a:solidFill>
                  <a:srgbClr val="002060"/>
                </a:solidFill>
              </a:rPr>
              <a:t>rather than stock selection.</a:t>
            </a:r>
            <a:endParaRPr lang="en-US" sz="1200" dirty="0">
              <a:solidFill>
                <a:srgbClr val="002060"/>
              </a:solidFill>
            </a:endParaRPr>
          </a:p>
          <a:p>
            <a:endParaRPr lang="en-US" sz="800" dirty="0"/>
          </a:p>
        </p:txBody>
      </p:sp>
      <p:sp>
        <p:nvSpPr>
          <p:cNvPr id="7" name="TextBox 6">
            <a:extLst>
              <a:ext uri="{FF2B5EF4-FFF2-40B4-BE49-F238E27FC236}">
                <a16:creationId xmlns="" xmlns:a16="http://schemas.microsoft.com/office/drawing/2014/main" id="{1DFB13A8-92DA-49B2-A2AD-F8137C4AD72A}"/>
              </a:ext>
            </a:extLst>
          </p:cNvPr>
          <p:cNvSpPr txBox="1"/>
          <p:nvPr/>
        </p:nvSpPr>
        <p:spPr>
          <a:xfrm>
            <a:off x="1882775" y="1214850"/>
            <a:ext cx="8426450" cy="646331"/>
          </a:xfrm>
          <a:prstGeom prst="rect">
            <a:avLst/>
          </a:prstGeom>
          <a:noFill/>
        </p:spPr>
        <p:txBody>
          <a:bodyPr wrap="square" rtlCol="0">
            <a:spAutoFit/>
          </a:bodyPr>
          <a:lstStyle/>
          <a:p>
            <a:pPr algn="ctr"/>
            <a:r>
              <a:rPr lang="en-GB" sz="1800" b="0" i="1" dirty="0">
                <a:solidFill>
                  <a:schemeClr val="accent1"/>
                </a:solidFill>
              </a:rPr>
              <a:t>“The future belongs to those who understand at a very deep level how to combine their unique expertise with what algorithms do best.”</a:t>
            </a:r>
            <a:endParaRPr lang="en-US" sz="1800" dirty="0"/>
          </a:p>
        </p:txBody>
      </p:sp>
    </p:spTree>
    <p:extLst>
      <p:ext uri="{BB962C8B-B14F-4D97-AF65-F5344CB8AC3E}">
        <p14:creationId xmlns:p14="http://schemas.microsoft.com/office/powerpoint/2010/main" val="116168178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4E13785-ABC5-4EFD-9D52-AEC1A2C7A8E8}"/>
              </a:ext>
            </a:extLst>
          </p:cNvPr>
          <p:cNvPicPr>
            <a:picLocks noChangeAspect="1"/>
          </p:cNvPicPr>
          <p:nvPr/>
        </p:nvPicPr>
        <p:blipFill>
          <a:blip r:embed="rId2"/>
          <a:stretch>
            <a:fillRect/>
          </a:stretch>
        </p:blipFill>
        <p:spPr>
          <a:xfrm>
            <a:off x="2589267" y="1293837"/>
            <a:ext cx="6997590" cy="4566720"/>
          </a:xfrm>
          <a:prstGeom prst="rect">
            <a:avLst/>
          </a:prstGeom>
        </p:spPr>
      </p:pic>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25600"/>
            <a:ext cx="8563034" cy="523220"/>
          </a:xfrm>
          <a:prstGeom prst="rect">
            <a:avLst/>
          </a:prstGeom>
          <a:noFill/>
        </p:spPr>
        <p:txBody>
          <a:bodyPr wrap="square" rtlCol="0">
            <a:spAutoFit/>
          </a:bodyPr>
          <a:lstStyle/>
          <a:p>
            <a:pPr algn="l"/>
            <a:r>
              <a:rPr lang="en-GB" sz="2800" dirty="0">
                <a:solidFill>
                  <a:schemeClr val="bg1"/>
                </a:solidFill>
              </a:rPr>
              <a:t>GAIA Long Only USA : MA Portfolio Weights</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20</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Management </a:t>
            </a:r>
            <a:r>
              <a:rPr lang="en-US" sz="800" b="0" kern="0" dirty="0" smtClean="0">
                <a:solidFill>
                  <a:schemeClr val="accent1"/>
                </a:solidFill>
                <a:cs typeface="Arial" charset="0"/>
              </a:rPr>
              <a:t>2019</a:t>
            </a:r>
            <a:endParaRPr lang="en-US" sz="800" b="0" kern="0" dirty="0">
              <a:solidFill>
                <a:schemeClr val="accent1"/>
              </a:solidFill>
              <a:cs typeface="Arial" charset="0"/>
            </a:endParaRPr>
          </a:p>
          <a:p>
            <a:pPr lvl="0" algn="just" fontAlgn="auto">
              <a:spcBef>
                <a:spcPts val="0"/>
              </a:spcBef>
              <a:spcAft>
                <a:spcPts val="0"/>
              </a:spcAft>
              <a:defRPr/>
            </a:pPr>
            <a:r>
              <a:rPr lang="en-GB" sz="800" b="0" kern="0" dirty="0">
                <a:solidFill>
                  <a:schemeClr val="accent1"/>
                </a:solidFill>
              </a:rPr>
              <a:t>The performance returns provided above are for the US Variant of GAIA, which consist of historical out-of-sample data from March 2008 to December 2017, live model data from January 2018. Transaction costs of 1.0% per annum are assumed. The unleveraged version is shown here, leverage up to 2x may be applied. USA Balanced Portfolio is a 50/50 Portfolio of Russell 1000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sp>
        <p:nvSpPr>
          <p:cNvPr id="7" name="Rectangle 6">
            <a:extLst>
              <a:ext uri="{FF2B5EF4-FFF2-40B4-BE49-F238E27FC236}">
                <a16:creationId xmlns="" xmlns:a16="http://schemas.microsoft.com/office/drawing/2014/main" id="{88D61180-4637-45E1-8B67-F1DA7BB1F8C8}"/>
              </a:ext>
            </a:extLst>
          </p:cNvPr>
          <p:cNvSpPr/>
          <p:nvPr/>
        </p:nvSpPr>
        <p:spPr bwMode="auto">
          <a:xfrm>
            <a:off x="5719986" y="1862984"/>
            <a:ext cx="452927" cy="144423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19" name="Rectangle 18">
            <a:extLst>
              <a:ext uri="{FF2B5EF4-FFF2-40B4-BE49-F238E27FC236}">
                <a16:creationId xmlns="" xmlns:a16="http://schemas.microsoft.com/office/drawing/2014/main" id="{4A27E1A4-8B3A-467A-B1F1-B496F07DBBEF}"/>
              </a:ext>
            </a:extLst>
          </p:cNvPr>
          <p:cNvSpPr/>
          <p:nvPr/>
        </p:nvSpPr>
        <p:spPr bwMode="auto">
          <a:xfrm>
            <a:off x="8572857" y="3151974"/>
            <a:ext cx="452927" cy="144423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11" name="TextBox 10">
            <a:extLst>
              <a:ext uri="{FF2B5EF4-FFF2-40B4-BE49-F238E27FC236}">
                <a16:creationId xmlns="" xmlns:a16="http://schemas.microsoft.com/office/drawing/2014/main" id="{C3F66B84-C48A-417B-884E-0D21E4DA8CFE}"/>
              </a:ext>
            </a:extLst>
          </p:cNvPr>
          <p:cNvSpPr txBox="1"/>
          <p:nvPr/>
        </p:nvSpPr>
        <p:spPr>
          <a:xfrm>
            <a:off x="7187725" y="880555"/>
            <a:ext cx="3121500" cy="83099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1200" b="0" dirty="0">
                <a:solidFill>
                  <a:schemeClr val="accent1"/>
                </a:solidFill>
              </a:rPr>
              <a:t>Worries over US economic and profit growth, trade war, and hawkish comments from Fed, contributed to market downturn in October and December 2018</a:t>
            </a:r>
            <a:endParaRPr lang="en-US" sz="800" b="0" dirty="0">
              <a:solidFill>
                <a:schemeClr val="accent1"/>
              </a:solidFill>
            </a:endParaRPr>
          </a:p>
        </p:txBody>
      </p:sp>
      <p:sp>
        <p:nvSpPr>
          <p:cNvPr id="12" name="TextBox 11">
            <a:extLst>
              <a:ext uri="{FF2B5EF4-FFF2-40B4-BE49-F238E27FC236}">
                <a16:creationId xmlns="" xmlns:a16="http://schemas.microsoft.com/office/drawing/2014/main" id="{6E92D4CD-6FC8-476F-8A81-6D34C32413C2}"/>
              </a:ext>
            </a:extLst>
          </p:cNvPr>
          <p:cNvSpPr txBox="1"/>
          <p:nvPr/>
        </p:nvSpPr>
        <p:spPr>
          <a:xfrm>
            <a:off x="5196593" y="1102909"/>
            <a:ext cx="1499711" cy="646331"/>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1200" b="0" dirty="0">
                <a:solidFill>
                  <a:schemeClr val="accent1"/>
                </a:solidFill>
              </a:rPr>
              <a:t>Portfolio allocation to risky assets reduced</a:t>
            </a:r>
            <a:endParaRPr lang="en-US" sz="800" b="0" dirty="0">
              <a:solidFill>
                <a:schemeClr val="accent1"/>
              </a:solidFill>
            </a:endParaRPr>
          </a:p>
        </p:txBody>
      </p:sp>
      <p:sp>
        <p:nvSpPr>
          <p:cNvPr id="13" name="TextBox 12">
            <a:extLst>
              <a:ext uri="{FF2B5EF4-FFF2-40B4-BE49-F238E27FC236}">
                <a16:creationId xmlns="" xmlns:a16="http://schemas.microsoft.com/office/drawing/2014/main" id="{5B7FBCA2-9B73-4963-8084-D568746E53A6}"/>
              </a:ext>
            </a:extLst>
          </p:cNvPr>
          <p:cNvSpPr txBox="1"/>
          <p:nvPr/>
        </p:nvSpPr>
        <p:spPr>
          <a:xfrm>
            <a:off x="8946099" y="2356569"/>
            <a:ext cx="1499711" cy="646331"/>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1200" b="0" dirty="0">
                <a:solidFill>
                  <a:schemeClr val="accent1"/>
                </a:solidFill>
              </a:rPr>
              <a:t>Portfolio allocation to risky assets reduced</a:t>
            </a:r>
            <a:endParaRPr lang="en-US" sz="800" b="0" dirty="0">
              <a:solidFill>
                <a:schemeClr val="accent1"/>
              </a:solidFill>
            </a:endParaRPr>
          </a:p>
        </p:txBody>
      </p:sp>
      <p:sp>
        <p:nvSpPr>
          <p:cNvPr id="16" name="TextBox 15">
            <a:extLst>
              <a:ext uri="{FF2B5EF4-FFF2-40B4-BE49-F238E27FC236}">
                <a16:creationId xmlns="" xmlns:a16="http://schemas.microsoft.com/office/drawing/2014/main" id="{D66FA34A-344F-4863-893B-2FE7B7456182}"/>
              </a:ext>
            </a:extLst>
          </p:cNvPr>
          <p:cNvSpPr txBox="1"/>
          <p:nvPr/>
        </p:nvSpPr>
        <p:spPr>
          <a:xfrm>
            <a:off x="6790514" y="4197229"/>
            <a:ext cx="1688132" cy="1015663"/>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1200" b="0" dirty="0">
                <a:solidFill>
                  <a:schemeClr val="accent1"/>
                </a:solidFill>
              </a:rPr>
              <a:t>Key drivers: Asian growth forecasts, commodities, and US Government Bond yields </a:t>
            </a:r>
            <a:endParaRPr lang="en-US" sz="800" b="0" dirty="0">
              <a:solidFill>
                <a:schemeClr val="accent1"/>
              </a:solidFill>
            </a:endParaRPr>
          </a:p>
        </p:txBody>
      </p:sp>
      <p:sp>
        <p:nvSpPr>
          <p:cNvPr id="17" name="TextBox 16">
            <a:extLst>
              <a:ext uri="{FF2B5EF4-FFF2-40B4-BE49-F238E27FC236}">
                <a16:creationId xmlns="" xmlns:a16="http://schemas.microsoft.com/office/drawing/2014/main" id="{77C84030-4A95-4677-95B1-61E4FDDE6D5E}"/>
              </a:ext>
            </a:extLst>
          </p:cNvPr>
          <p:cNvSpPr txBox="1"/>
          <p:nvPr/>
        </p:nvSpPr>
        <p:spPr>
          <a:xfrm>
            <a:off x="3892930" y="2973901"/>
            <a:ext cx="1688132" cy="1200329"/>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1200" b="0" dirty="0">
                <a:solidFill>
                  <a:schemeClr val="accent1"/>
                </a:solidFill>
              </a:rPr>
              <a:t>Key drivers: USA and European growth forecasts, commodities, and US Government Bond yields </a:t>
            </a:r>
            <a:endParaRPr lang="en-US" sz="800" b="0" dirty="0">
              <a:solidFill>
                <a:schemeClr val="accent1"/>
              </a:solidFill>
            </a:endParaRPr>
          </a:p>
        </p:txBody>
      </p:sp>
    </p:spTree>
    <p:extLst>
      <p:ext uri="{BB962C8B-B14F-4D97-AF65-F5344CB8AC3E}">
        <p14:creationId xmlns:p14="http://schemas.microsoft.com/office/powerpoint/2010/main" val="378269708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D8C25E2-A7C7-4655-8E86-166F3F82A430}"/>
              </a:ext>
            </a:extLst>
          </p:cNvPr>
          <p:cNvPicPr>
            <a:picLocks noChangeAspect="1"/>
          </p:cNvPicPr>
          <p:nvPr/>
        </p:nvPicPr>
        <p:blipFill>
          <a:blip r:embed="rId2"/>
          <a:stretch>
            <a:fillRect/>
          </a:stretch>
        </p:blipFill>
        <p:spPr>
          <a:xfrm>
            <a:off x="2597205" y="1295600"/>
            <a:ext cx="6997590" cy="4573867"/>
          </a:xfrm>
          <a:prstGeom prst="rect">
            <a:avLst/>
          </a:prstGeom>
        </p:spPr>
      </p:pic>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25600"/>
            <a:ext cx="8563034" cy="523220"/>
          </a:xfrm>
          <a:prstGeom prst="rect">
            <a:avLst/>
          </a:prstGeom>
          <a:noFill/>
        </p:spPr>
        <p:txBody>
          <a:bodyPr wrap="square" rtlCol="0">
            <a:spAutoFit/>
          </a:bodyPr>
          <a:lstStyle/>
          <a:p>
            <a:pPr algn="l"/>
            <a:r>
              <a:rPr lang="en-GB" sz="2800" dirty="0">
                <a:solidFill>
                  <a:schemeClr val="bg1"/>
                </a:solidFill>
              </a:rPr>
              <a:t>GAIA Long Only USA : Returns</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21</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Management </a:t>
            </a:r>
            <a:r>
              <a:rPr lang="en-US" sz="800" b="0" kern="0" dirty="0" smtClean="0">
                <a:solidFill>
                  <a:schemeClr val="accent1"/>
                </a:solidFill>
                <a:cs typeface="Arial" charset="0"/>
              </a:rPr>
              <a:t>2019</a:t>
            </a:r>
            <a:endParaRPr lang="en-US" sz="800" b="0" kern="0" dirty="0">
              <a:solidFill>
                <a:schemeClr val="accent1"/>
              </a:solidFill>
              <a:cs typeface="Arial" charset="0"/>
            </a:endParaRPr>
          </a:p>
          <a:p>
            <a:pPr lvl="0" algn="just" fontAlgn="auto">
              <a:spcBef>
                <a:spcPts val="0"/>
              </a:spcBef>
              <a:spcAft>
                <a:spcPts val="0"/>
              </a:spcAft>
              <a:defRPr/>
            </a:pPr>
            <a:r>
              <a:rPr lang="en-GB" sz="800" b="0" kern="0" dirty="0">
                <a:solidFill>
                  <a:schemeClr val="accent1"/>
                </a:solidFill>
              </a:rPr>
              <a:t>The performance returns provided above are for the US Variant of GAIA, which consist of historical out-of-sample data from March 2008 to December 2017, live model data from January 2018. Transaction costs of 1.0% per annum are assumed. The unleveraged version is shown here, leverage up to 2x may be applied. USA Balanced Portfolio is a 50/50 Portfolio of Russell 1000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sp>
        <p:nvSpPr>
          <p:cNvPr id="7" name="Rectangle 6">
            <a:extLst>
              <a:ext uri="{FF2B5EF4-FFF2-40B4-BE49-F238E27FC236}">
                <a16:creationId xmlns="" xmlns:a16="http://schemas.microsoft.com/office/drawing/2014/main" id="{88D61180-4637-45E1-8B67-F1DA7BB1F8C8}"/>
              </a:ext>
            </a:extLst>
          </p:cNvPr>
          <p:cNvSpPr/>
          <p:nvPr/>
        </p:nvSpPr>
        <p:spPr bwMode="auto">
          <a:xfrm>
            <a:off x="5719986" y="1475800"/>
            <a:ext cx="452927" cy="144423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19" name="Rectangle 18">
            <a:extLst>
              <a:ext uri="{FF2B5EF4-FFF2-40B4-BE49-F238E27FC236}">
                <a16:creationId xmlns="" xmlns:a16="http://schemas.microsoft.com/office/drawing/2014/main" id="{4A27E1A4-8B3A-467A-B1F1-B496F07DBBEF}"/>
              </a:ext>
            </a:extLst>
          </p:cNvPr>
          <p:cNvSpPr/>
          <p:nvPr/>
        </p:nvSpPr>
        <p:spPr bwMode="auto">
          <a:xfrm>
            <a:off x="8572857" y="2245808"/>
            <a:ext cx="452927" cy="144423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12" name="TextBox 11">
            <a:extLst>
              <a:ext uri="{FF2B5EF4-FFF2-40B4-BE49-F238E27FC236}">
                <a16:creationId xmlns="" xmlns:a16="http://schemas.microsoft.com/office/drawing/2014/main" id="{8B241B6D-C85A-43FF-8C63-3003C115E375}"/>
              </a:ext>
            </a:extLst>
          </p:cNvPr>
          <p:cNvSpPr txBox="1"/>
          <p:nvPr/>
        </p:nvSpPr>
        <p:spPr>
          <a:xfrm>
            <a:off x="6256237" y="3429001"/>
            <a:ext cx="1898625" cy="1200329"/>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GB" sz="1200" b="0" dirty="0">
                <a:solidFill>
                  <a:schemeClr val="accent1"/>
                </a:solidFill>
              </a:rPr>
              <a:t>Reduction in portfolio allocation to risky assets at the two points shown give superior downside protection with GAIA strategy</a:t>
            </a:r>
            <a:endParaRPr lang="en-US" sz="800" b="0" dirty="0">
              <a:solidFill>
                <a:schemeClr val="accent1"/>
              </a:solidFill>
            </a:endParaRPr>
          </a:p>
        </p:txBody>
      </p:sp>
    </p:spTree>
    <p:extLst>
      <p:ext uri="{BB962C8B-B14F-4D97-AF65-F5344CB8AC3E}">
        <p14:creationId xmlns:p14="http://schemas.microsoft.com/office/powerpoint/2010/main" val="415387697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E53E0FD-242C-4DAE-8233-66D32D878016}"/>
              </a:ext>
            </a:extLst>
          </p:cNvPr>
          <p:cNvSpPr txBox="1"/>
          <p:nvPr/>
        </p:nvSpPr>
        <p:spPr>
          <a:xfrm>
            <a:off x="1882775" y="143074"/>
            <a:ext cx="8933506" cy="523220"/>
          </a:xfrm>
          <a:prstGeom prst="rect">
            <a:avLst/>
          </a:prstGeom>
          <a:noFill/>
        </p:spPr>
        <p:txBody>
          <a:bodyPr wrap="square" rtlCol="0">
            <a:spAutoFit/>
          </a:bodyPr>
          <a:lstStyle/>
          <a:p>
            <a:pPr algn="l"/>
            <a:r>
              <a:rPr lang="en-GB" sz="2800" dirty="0">
                <a:solidFill>
                  <a:schemeClr val="bg1"/>
                </a:solidFill>
              </a:rPr>
              <a:t>Example Positioning and Drivers </a:t>
            </a:r>
            <a:r>
              <a:rPr lang="en-GB" sz="2800" dirty="0" smtClean="0">
                <a:solidFill>
                  <a:schemeClr val="bg1"/>
                </a:solidFill>
              </a:rPr>
              <a:t>(Mid-March</a:t>
            </a:r>
            <a:r>
              <a:rPr lang="en-GB" sz="2800" dirty="0">
                <a:solidFill>
                  <a:schemeClr val="bg1"/>
                </a:solidFill>
              </a:rPr>
              <a:t>)</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22</a:t>
            </a:fld>
            <a:endParaRPr lang="en-US" dirty="0">
              <a:latin typeface="+mj-lt"/>
            </a:endParaRPr>
          </a:p>
        </p:txBody>
      </p:sp>
      <p:sp>
        <p:nvSpPr>
          <p:cNvPr id="46" name="Rectangle 45">
            <a:extLst>
              <a:ext uri="{FF2B5EF4-FFF2-40B4-BE49-F238E27FC236}">
                <a16:creationId xmlns="" xmlns:a16="http://schemas.microsoft.com/office/drawing/2014/main" id="{7849B4D0-9D88-405D-B3F5-A574207EBFCF}"/>
              </a:ext>
            </a:extLst>
          </p:cNvPr>
          <p:cNvSpPr/>
          <p:nvPr/>
        </p:nvSpPr>
        <p:spPr bwMode="auto">
          <a:xfrm>
            <a:off x="1882775" y="1016001"/>
            <a:ext cx="3492501" cy="359873"/>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0" dirty="0">
                <a:solidFill>
                  <a:schemeClr val="bg1"/>
                </a:solidFill>
                <a:latin typeface="+mj-lt"/>
                <a:ea typeface="ヒラギノ角ゴ Pro W3" pitchFamily="1" charset="-128"/>
              </a:rPr>
              <a:t>Regime / Conditions</a:t>
            </a:r>
            <a:endParaRPr kumimoji="0" lang="en-GB" sz="1600" b="0" i="0" u="none" strike="noStrike" cap="none" normalizeH="0" baseline="0" dirty="0">
              <a:ln>
                <a:noFill/>
              </a:ln>
              <a:solidFill>
                <a:schemeClr val="bg1"/>
              </a:solidFill>
              <a:effectLst/>
              <a:latin typeface="+mj-lt"/>
              <a:ea typeface="ヒラギノ角ゴ Pro W3"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47" name="Rectangle 46">
            <a:extLst>
              <a:ext uri="{FF2B5EF4-FFF2-40B4-BE49-F238E27FC236}">
                <a16:creationId xmlns="" xmlns:a16="http://schemas.microsoft.com/office/drawing/2014/main" id="{06917E3C-CF77-4302-81EF-412939B10D6C}"/>
              </a:ext>
            </a:extLst>
          </p:cNvPr>
          <p:cNvSpPr/>
          <p:nvPr/>
        </p:nvSpPr>
        <p:spPr bwMode="auto">
          <a:xfrm>
            <a:off x="6804455" y="1005535"/>
            <a:ext cx="3504773" cy="359873"/>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mj-lt"/>
                <a:ea typeface="ヒラギノ角ゴ Pro W3" pitchFamily="1" charset="-128"/>
              </a:rPr>
              <a:t>Position</a:t>
            </a:r>
          </a:p>
        </p:txBody>
      </p:sp>
      <p:sp>
        <p:nvSpPr>
          <p:cNvPr id="54" name="Rectangle 53">
            <a:extLst>
              <a:ext uri="{FF2B5EF4-FFF2-40B4-BE49-F238E27FC236}">
                <a16:creationId xmlns="" xmlns:a16="http://schemas.microsoft.com/office/drawing/2014/main" id="{157C4DEE-BED9-4399-8196-6C71337662DF}"/>
              </a:ext>
            </a:extLst>
          </p:cNvPr>
          <p:cNvSpPr/>
          <p:nvPr/>
        </p:nvSpPr>
        <p:spPr bwMode="auto">
          <a:xfrm>
            <a:off x="2463799" y="1725580"/>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US Dollar down</a:t>
            </a:r>
            <a:endParaRPr lang="en-US" sz="1200" b="0" dirty="0">
              <a:solidFill>
                <a:schemeClr val="accent1"/>
              </a:solidFill>
            </a:endParaRPr>
          </a:p>
        </p:txBody>
      </p:sp>
      <p:sp>
        <p:nvSpPr>
          <p:cNvPr id="56" name="Rectangle 55">
            <a:extLst>
              <a:ext uri="{FF2B5EF4-FFF2-40B4-BE49-F238E27FC236}">
                <a16:creationId xmlns="" xmlns:a16="http://schemas.microsoft.com/office/drawing/2014/main" id="{DC7BEA51-34B3-4A22-B009-1D317727B519}"/>
              </a:ext>
            </a:extLst>
          </p:cNvPr>
          <p:cNvSpPr/>
          <p:nvPr/>
        </p:nvSpPr>
        <p:spPr bwMode="auto">
          <a:xfrm>
            <a:off x="7397753" y="2004203"/>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Long US Stock Market</a:t>
            </a:r>
            <a:endParaRPr lang="en-US" sz="1200" b="0" dirty="0">
              <a:solidFill>
                <a:schemeClr val="accent1"/>
              </a:solidFill>
            </a:endParaRPr>
          </a:p>
        </p:txBody>
      </p:sp>
      <p:sp>
        <p:nvSpPr>
          <p:cNvPr id="19" name="Freeform 47">
            <a:extLst>
              <a:ext uri="{FF2B5EF4-FFF2-40B4-BE49-F238E27FC236}">
                <a16:creationId xmlns="" xmlns:a16="http://schemas.microsoft.com/office/drawing/2014/main" id="{303F2046-180C-43BE-8A82-34CAB44DBD0F}"/>
              </a:ext>
            </a:extLst>
          </p:cNvPr>
          <p:cNvSpPr/>
          <p:nvPr/>
        </p:nvSpPr>
        <p:spPr bwMode="gray">
          <a:xfrm>
            <a:off x="5948572" y="1047125"/>
            <a:ext cx="294856" cy="297622"/>
          </a:xfrm>
          <a:custGeom>
            <a:avLst/>
            <a:gdLst>
              <a:gd name="connsiteX0" fmla="*/ 0 w 162096"/>
              <a:gd name="connsiteY0" fmla="*/ 37924 h 189621"/>
              <a:gd name="connsiteX1" fmla="*/ 81048 w 162096"/>
              <a:gd name="connsiteY1" fmla="*/ 37924 h 189621"/>
              <a:gd name="connsiteX2" fmla="*/ 81048 w 162096"/>
              <a:gd name="connsiteY2" fmla="*/ 0 h 189621"/>
              <a:gd name="connsiteX3" fmla="*/ 162096 w 162096"/>
              <a:gd name="connsiteY3" fmla="*/ 94811 h 189621"/>
              <a:gd name="connsiteX4" fmla="*/ 81048 w 162096"/>
              <a:gd name="connsiteY4" fmla="*/ 189621 h 189621"/>
              <a:gd name="connsiteX5" fmla="*/ 81048 w 162096"/>
              <a:gd name="connsiteY5" fmla="*/ 151697 h 189621"/>
              <a:gd name="connsiteX6" fmla="*/ 0 w 162096"/>
              <a:gd name="connsiteY6" fmla="*/ 151697 h 189621"/>
              <a:gd name="connsiteX7" fmla="*/ 0 w 162096"/>
              <a:gd name="connsiteY7" fmla="*/ 37924 h 1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96" h="189621">
                <a:moveTo>
                  <a:pt x="0" y="37924"/>
                </a:moveTo>
                <a:lnTo>
                  <a:pt x="81048" y="37924"/>
                </a:lnTo>
                <a:lnTo>
                  <a:pt x="81048" y="0"/>
                </a:lnTo>
                <a:lnTo>
                  <a:pt x="162096" y="94811"/>
                </a:lnTo>
                <a:lnTo>
                  <a:pt x="81048" y="189621"/>
                </a:lnTo>
                <a:lnTo>
                  <a:pt x="81048" y="151697"/>
                </a:lnTo>
                <a:lnTo>
                  <a:pt x="0" y="151697"/>
                </a:lnTo>
                <a:lnTo>
                  <a:pt x="0" y="37924"/>
                </a:lnTo>
                <a:close/>
              </a:path>
            </a:pathLst>
          </a:custGeom>
          <a:solidFill>
            <a:schemeClr val="accent1"/>
          </a:solidFill>
          <a:ln w="28575">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37924" rIns="48629" bIns="37924" numCol="1" spcCol="1270" anchor="ctr" anchorCtr="0">
            <a:noAutofit/>
          </a:bodyPr>
          <a:lstStyle/>
          <a:p>
            <a:pPr lvl="0" algn="ctr" defTabSz="355600">
              <a:lnSpc>
                <a:spcPct val="90000"/>
              </a:lnSpc>
              <a:spcBef>
                <a:spcPct val="0"/>
              </a:spcBef>
              <a:spcAft>
                <a:spcPct val="35000"/>
              </a:spcAft>
            </a:pPr>
            <a:endParaRPr lang="en-US" sz="800" kern="1200" dirty="0">
              <a:solidFill>
                <a:srgbClr val="002060"/>
              </a:solidFill>
            </a:endParaRPr>
          </a:p>
        </p:txBody>
      </p:sp>
      <p:sp>
        <p:nvSpPr>
          <p:cNvPr id="21" name="Rectangle 20">
            <a:extLst>
              <a:ext uri="{FF2B5EF4-FFF2-40B4-BE49-F238E27FC236}">
                <a16:creationId xmlns="" xmlns:a16="http://schemas.microsoft.com/office/drawing/2014/main" id="{E544C728-6A0B-4A84-886B-7D98F7D83FD4}"/>
              </a:ext>
            </a:extLst>
          </p:cNvPr>
          <p:cNvSpPr/>
          <p:nvPr/>
        </p:nvSpPr>
        <p:spPr bwMode="auto">
          <a:xfrm>
            <a:off x="2463799" y="2276121"/>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Energy Sector up</a:t>
            </a:r>
            <a:endParaRPr lang="en-US" sz="1200" b="0" dirty="0">
              <a:solidFill>
                <a:schemeClr val="accent1"/>
              </a:solidFill>
            </a:endParaRPr>
          </a:p>
        </p:txBody>
      </p:sp>
      <p:sp>
        <p:nvSpPr>
          <p:cNvPr id="22" name="Rectangle 21">
            <a:extLst>
              <a:ext uri="{FF2B5EF4-FFF2-40B4-BE49-F238E27FC236}">
                <a16:creationId xmlns="" xmlns:a16="http://schemas.microsoft.com/office/drawing/2014/main" id="{84F7125F-9C9F-4F64-81A4-585653833C22}"/>
              </a:ext>
            </a:extLst>
          </p:cNvPr>
          <p:cNvSpPr/>
          <p:nvPr/>
        </p:nvSpPr>
        <p:spPr bwMode="auto">
          <a:xfrm>
            <a:off x="2463799" y="3221537"/>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Commodities up</a:t>
            </a:r>
            <a:endParaRPr lang="en-US" sz="1200" b="0" dirty="0">
              <a:solidFill>
                <a:schemeClr val="accent1"/>
              </a:solidFill>
            </a:endParaRPr>
          </a:p>
        </p:txBody>
      </p:sp>
      <p:sp>
        <p:nvSpPr>
          <p:cNvPr id="23" name="Rectangle 22">
            <a:extLst>
              <a:ext uri="{FF2B5EF4-FFF2-40B4-BE49-F238E27FC236}">
                <a16:creationId xmlns="" xmlns:a16="http://schemas.microsoft.com/office/drawing/2014/main" id="{B6576FDA-9D2F-4745-94E3-BEF910535D4E}"/>
              </a:ext>
            </a:extLst>
          </p:cNvPr>
          <p:cNvSpPr/>
          <p:nvPr/>
        </p:nvSpPr>
        <p:spPr bwMode="auto">
          <a:xfrm>
            <a:off x="7391615" y="3499369"/>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Medium US High Yield</a:t>
            </a:r>
          </a:p>
        </p:txBody>
      </p:sp>
      <p:sp>
        <p:nvSpPr>
          <p:cNvPr id="24" name="Rectangle 23">
            <a:extLst>
              <a:ext uri="{FF2B5EF4-FFF2-40B4-BE49-F238E27FC236}">
                <a16:creationId xmlns="" xmlns:a16="http://schemas.microsoft.com/office/drawing/2014/main" id="{939979FC-505E-48F6-92EC-BFDFEE955415}"/>
              </a:ext>
            </a:extLst>
          </p:cNvPr>
          <p:cNvSpPr/>
          <p:nvPr/>
        </p:nvSpPr>
        <p:spPr bwMode="auto">
          <a:xfrm>
            <a:off x="2463799" y="3772078"/>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US Growth down</a:t>
            </a:r>
            <a:endParaRPr lang="en-US" sz="1200" b="0" dirty="0">
              <a:solidFill>
                <a:schemeClr val="accent1"/>
              </a:solidFill>
            </a:endParaRPr>
          </a:p>
        </p:txBody>
      </p:sp>
      <p:sp>
        <p:nvSpPr>
          <p:cNvPr id="25" name="Rectangle 24">
            <a:extLst>
              <a:ext uri="{FF2B5EF4-FFF2-40B4-BE49-F238E27FC236}">
                <a16:creationId xmlns="" xmlns:a16="http://schemas.microsoft.com/office/drawing/2014/main" id="{7AC77CF5-6216-43D9-8451-BA60EF024F9C}"/>
              </a:ext>
            </a:extLst>
          </p:cNvPr>
          <p:cNvSpPr/>
          <p:nvPr/>
        </p:nvSpPr>
        <p:spPr bwMode="auto">
          <a:xfrm>
            <a:off x="2486284" y="4720196"/>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Japan Growth down</a:t>
            </a:r>
            <a:endParaRPr lang="en-US" sz="1200" b="0" dirty="0">
              <a:solidFill>
                <a:schemeClr val="accent1"/>
              </a:solidFill>
            </a:endParaRPr>
          </a:p>
        </p:txBody>
      </p:sp>
      <p:sp>
        <p:nvSpPr>
          <p:cNvPr id="26" name="Rectangle 25">
            <a:extLst>
              <a:ext uri="{FF2B5EF4-FFF2-40B4-BE49-F238E27FC236}">
                <a16:creationId xmlns="" xmlns:a16="http://schemas.microsoft.com/office/drawing/2014/main" id="{8EB30B55-B428-4839-A84B-3554EA533835}"/>
              </a:ext>
            </a:extLst>
          </p:cNvPr>
          <p:cNvSpPr/>
          <p:nvPr/>
        </p:nvSpPr>
        <p:spPr bwMode="auto">
          <a:xfrm>
            <a:off x="7391615" y="4994535"/>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0% Japan (USD)</a:t>
            </a:r>
            <a:endParaRPr lang="en-US" sz="1200" b="0" dirty="0">
              <a:solidFill>
                <a:schemeClr val="accent1"/>
              </a:solidFill>
            </a:endParaRPr>
          </a:p>
        </p:txBody>
      </p:sp>
      <p:sp>
        <p:nvSpPr>
          <p:cNvPr id="27" name="Rectangle 26">
            <a:extLst>
              <a:ext uri="{FF2B5EF4-FFF2-40B4-BE49-F238E27FC236}">
                <a16:creationId xmlns="" xmlns:a16="http://schemas.microsoft.com/office/drawing/2014/main" id="{0D5BFD2B-B320-417E-BB17-9208FC8F5A15}"/>
              </a:ext>
            </a:extLst>
          </p:cNvPr>
          <p:cNvSpPr/>
          <p:nvPr/>
        </p:nvSpPr>
        <p:spPr bwMode="auto">
          <a:xfrm>
            <a:off x="2486284" y="5270737"/>
            <a:ext cx="2330450" cy="401671"/>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ISM New Orders down</a:t>
            </a:r>
            <a:endParaRPr lang="en-US" sz="1200" b="0" dirty="0">
              <a:solidFill>
                <a:schemeClr val="accent1"/>
              </a:solidFill>
            </a:endParaRPr>
          </a:p>
        </p:txBody>
      </p:sp>
      <p:cxnSp>
        <p:nvCxnSpPr>
          <p:cNvPr id="3" name="Straight Connector 2">
            <a:extLst>
              <a:ext uri="{FF2B5EF4-FFF2-40B4-BE49-F238E27FC236}">
                <a16:creationId xmlns="" xmlns:a16="http://schemas.microsoft.com/office/drawing/2014/main" id="{FDEBAEDD-9E68-46BE-ABC9-020DD8F5262B}"/>
              </a:ext>
            </a:extLst>
          </p:cNvPr>
          <p:cNvCxnSpPr/>
          <p:nvPr/>
        </p:nvCxnSpPr>
        <p:spPr bwMode="auto">
          <a:xfrm>
            <a:off x="2486285" y="2982097"/>
            <a:ext cx="7235781" cy="0"/>
          </a:xfrm>
          <a:prstGeom prst="line">
            <a:avLst/>
          </a:prstGeom>
          <a:solidFill>
            <a:schemeClr val="accent1"/>
          </a:solidFill>
          <a:ln w="9525" cap="flat" cmpd="sng" algn="ctr">
            <a:solidFill>
              <a:srgbClr val="05345B"/>
            </a:solidFill>
            <a:prstDash val="solid"/>
            <a:round/>
            <a:headEnd type="none" w="med" len="med"/>
            <a:tailEnd type="none" w="med" len="med"/>
          </a:ln>
          <a:effectLst/>
        </p:spPr>
      </p:cxnSp>
      <p:cxnSp>
        <p:nvCxnSpPr>
          <p:cNvPr id="18" name="Straight Connector 17">
            <a:extLst>
              <a:ext uri="{FF2B5EF4-FFF2-40B4-BE49-F238E27FC236}">
                <a16:creationId xmlns="" xmlns:a16="http://schemas.microsoft.com/office/drawing/2014/main" id="{07D5DEEB-1EAD-4916-A9DB-D24927D91BCD}"/>
              </a:ext>
            </a:extLst>
          </p:cNvPr>
          <p:cNvCxnSpPr/>
          <p:nvPr/>
        </p:nvCxnSpPr>
        <p:spPr bwMode="auto">
          <a:xfrm>
            <a:off x="2486285" y="4477264"/>
            <a:ext cx="7235781" cy="0"/>
          </a:xfrm>
          <a:prstGeom prst="line">
            <a:avLst/>
          </a:prstGeom>
          <a:solidFill>
            <a:schemeClr val="accent1"/>
          </a:solidFill>
          <a:ln w="9525" cap="flat" cmpd="sng" algn="ctr">
            <a:solidFill>
              <a:srgbClr val="05345B"/>
            </a:solidFill>
            <a:prstDash val="solid"/>
            <a:round/>
            <a:headEnd type="none" w="med" len="med"/>
            <a:tailEnd type="none" w="med" len="med"/>
          </a:ln>
          <a:effectLst/>
        </p:spPr>
      </p:cxnSp>
    </p:spTree>
    <p:extLst>
      <p:ext uri="{BB962C8B-B14F-4D97-AF65-F5344CB8AC3E}">
        <p14:creationId xmlns:p14="http://schemas.microsoft.com/office/powerpoint/2010/main" val="242479059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FPGA Acceleration</a:t>
            </a:r>
          </a:p>
        </p:txBody>
      </p:sp>
      <p:sp>
        <p:nvSpPr>
          <p:cNvPr id="32" name="Content Placeholder 1">
            <a:extLst>
              <a:ext uri="{FF2B5EF4-FFF2-40B4-BE49-F238E27FC236}">
                <a16:creationId xmlns="" xmlns:a16="http://schemas.microsoft.com/office/drawing/2014/main" id="{F06EC8EC-5F44-4F8C-9476-B82B6A86D73D}"/>
              </a:ext>
            </a:extLst>
          </p:cNvPr>
          <p:cNvSpPr txBox="1">
            <a:spLocks/>
          </p:cNvSpPr>
          <p:nvPr/>
        </p:nvSpPr>
        <p:spPr>
          <a:xfrm>
            <a:off x="6305970" y="2048529"/>
            <a:ext cx="4003254" cy="2998573"/>
          </a:xfrm>
          <a:prstGeom prst="rect">
            <a:avLst/>
          </a:prstGeom>
        </p:spPr>
        <p:txBody>
          <a:bodyPr/>
          <a:lstStyle>
            <a:lvl1pPr marL="171450" indent="-171450" algn="l" rtl="0" eaLnBrk="0" fontAlgn="base" hangingPunct="0">
              <a:lnSpc>
                <a:spcPct val="110000"/>
              </a:lnSpc>
              <a:spcBef>
                <a:spcPct val="114000"/>
              </a:spcBef>
              <a:spcAft>
                <a:spcPct val="0"/>
              </a:spcAft>
              <a:buClr>
                <a:srgbClr val="C7B151"/>
              </a:buClr>
              <a:buChar char="•"/>
              <a:defRPr sz="1400">
                <a:solidFill>
                  <a:schemeClr val="tx1"/>
                </a:solidFill>
                <a:latin typeface="Calibri" pitchFamily="34" charset="0"/>
                <a:ea typeface="+mn-ea"/>
                <a:cs typeface="ヒラギノ角ゴ Pro W3" pitchFamily="-107" charset="-128"/>
              </a:defRPr>
            </a:lvl1pPr>
            <a:lvl2pPr marL="390525" indent="-217488" algn="l" rtl="0" eaLnBrk="0" fontAlgn="base" hangingPunct="0">
              <a:lnSpc>
                <a:spcPct val="110000"/>
              </a:lnSpc>
              <a:spcBef>
                <a:spcPct val="27000"/>
              </a:spcBef>
              <a:spcAft>
                <a:spcPct val="0"/>
              </a:spcAft>
              <a:buClr>
                <a:srgbClr val="5E6A6A"/>
              </a:buClr>
              <a:buFont typeface="Arial" charset="0"/>
              <a:buChar char="―"/>
              <a:defRPr sz="1300">
                <a:solidFill>
                  <a:schemeClr val="tx1"/>
                </a:solidFill>
                <a:latin typeface="Calibri" pitchFamily="34" charset="0"/>
                <a:ea typeface="+mn-ea"/>
                <a:cs typeface="ヒラギノ角ゴ Pro W3" pitchFamily="-107" charset="-128"/>
              </a:defRPr>
            </a:lvl2pPr>
            <a:lvl3pPr marL="738188" indent="-169863"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3pPr>
            <a:lvl4pPr marL="1081088" indent="-228600"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4pPr>
            <a:lvl5pPr marL="1423988" indent="-228600" algn="l" rtl="0" eaLnBrk="0" fontAlgn="base" hangingPunct="0">
              <a:lnSpc>
                <a:spcPct val="110000"/>
              </a:lnSpc>
              <a:spcBef>
                <a:spcPct val="40000"/>
              </a:spcBef>
              <a:spcAft>
                <a:spcPct val="0"/>
              </a:spcAft>
              <a:buClr>
                <a:srgbClr val="5E6A6A"/>
              </a:buClr>
              <a:buFont typeface="Arial" charset="0"/>
              <a:buChar char="―"/>
              <a:defRPr sz="1100">
                <a:solidFill>
                  <a:schemeClr val="tx1"/>
                </a:solidFill>
                <a:latin typeface="Century Gothic" pitchFamily="34" charset="0"/>
                <a:ea typeface="+mn-ea"/>
                <a:cs typeface="ヒラギノ角ゴ Pro W3" pitchFamily="-107" charset="-128"/>
              </a:defRPr>
            </a:lvl5pPr>
            <a:lvl6pPr marL="1879600" indent="-228600" algn="l" rtl="0" fontAlgn="base">
              <a:spcBef>
                <a:spcPct val="20000"/>
              </a:spcBef>
              <a:spcAft>
                <a:spcPct val="0"/>
              </a:spcAft>
              <a:buFont typeface="Times" pitchFamily="1" charset="0"/>
              <a:buChar char="•"/>
              <a:defRPr sz="1200">
                <a:solidFill>
                  <a:srgbClr val="595A5D"/>
                </a:solidFill>
                <a:latin typeface="+mn-lt"/>
                <a:ea typeface="+mn-ea"/>
              </a:defRPr>
            </a:lvl6pPr>
            <a:lvl7pPr marL="2336800" indent="-228600" algn="l" rtl="0" fontAlgn="base">
              <a:spcBef>
                <a:spcPct val="20000"/>
              </a:spcBef>
              <a:spcAft>
                <a:spcPct val="0"/>
              </a:spcAft>
              <a:buFont typeface="Times" pitchFamily="1" charset="0"/>
              <a:buChar char="•"/>
              <a:defRPr sz="1200">
                <a:solidFill>
                  <a:srgbClr val="595A5D"/>
                </a:solidFill>
                <a:latin typeface="+mn-lt"/>
                <a:ea typeface="+mn-ea"/>
              </a:defRPr>
            </a:lvl7pPr>
            <a:lvl8pPr marL="2794000" indent="-228600" algn="l" rtl="0" fontAlgn="base">
              <a:spcBef>
                <a:spcPct val="20000"/>
              </a:spcBef>
              <a:spcAft>
                <a:spcPct val="0"/>
              </a:spcAft>
              <a:buFont typeface="Times" pitchFamily="1" charset="0"/>
              <a:buChar char="•"/>
              <a:defRPr sz="1200">
                <a:solidFill>
                  <a:srgbClr val="595A5D"/>
                </a:solidFill>
                <a:latin typeface="+mn-lt"/>
                <a:ea typeface="+mn-ea"/>
              </a:defRPr>
            </a:lvl8pPr>
            <a:lvl9pPr marL="3251200" indent="-228600" algn="l" rtl="0" fontAlgn="base">
              <a:spcBef>
                <a:spcPct val="20000"/>
              </a:spcBef>
              <a:spcAft>
                <a:spcPct val="0"/>
              </a:spcAft>
              <a:buFont typeface="Times" pitchFamily="1" charset="0"/>
              <a:buChar char="•"/>
              <a:defRPr sz="1200">
                <a:solidFill>
                  <a:srgbClr val="595A5D"/>
                </a:solidFill>
                <a:latin typeface="+mn-lt"/>
                <a:ea typeface="+mn-ea"/>
              </a:defRPr>
            </a:lvl9pPr>
          </a:lstStyle>
          <a:p>
            <a:pPr marL="0" indent="0">
              <a:buNone/>
            </a:pPr>
            <a:r>
              <a:rPr lang="en-GB" sz="1200" b="0" kern="0" dirty="0">
                <a:solidFill>
                  <a:schemeClr val="accent1"/>
                </a:solidFill>
                <a:latin typeface="Georgia" panose="02040502050405020303" pitchFamily="18" charset="0"/>
              </a:rPr>
              <a:t>GPUs provide an order of magnitude speed up compared to a CPU, for the particular algorithms we focus on.</a:t>
            </a:r>
          </a:p>
          <a:p>
            <a:pPr marL="0" indent="0">
              <a:buNone/>
            </a:pPr>
            <a:r>
              <a:rPr lang="en-GB" sz="1200" b="0" kern="0" dirty="0">
                <a:solidFill>
                  <a:schemeClr val="accent1"/>
                </a:solidFill>
                <a:latin typeface="Georgia" panose="02040502050405020303" pitchFamily="18" charset="0"/>
              </a:rPr>
              <a:t>An FPGA can potentially achieve another one or two orders of magnitude speed up on the GPU, for the specific algorithms used here.</a:t>
            </a:r>
          </a:p>
          <a:p>
            <a:pPr marL="0" indent="0">
              <a:buNone/>
            </a:pPr>
            <a:r>
              <a:rPr lang="en-GB" sz="1200" b="0" kern="0" dirty="0">
                <a:solidFill>
                  <a:schemeClr val="accent1"/>
                </a:solidFill>
                <a:latin typeface="Georgia" panose="02040502050405020303" pitchFamily="18" charset="0"/>
              </a:rPr>
              <a:t>This has to be balanced against the increased complexity of development, difficulty in finding people with the right skills, and increased effort in maintaining the resultant code base. </a:t>
            </a:r>
          </a:p>
          <a:p>
            <a:pPr marL="0" indent="0">
              <a:buNone/>
            </a:pPr>
            <a:r>
              <a:rPr lang="en-GB" sz="1200" b="0" kern="0" dirty="0">
                <a:solidFill>
                  <a:schemeClr val="accent1"/>
                </a:solidFill>
                <a:latin typeface="Georgia" panose="02040502050405020303" pitchFamily="18" charset="0"/>
              </a:rPr>
              <a:t>We run an FPGA implementation on Amazon Web Services (Xilinx), programmed with OpenCL and VHDL. </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23</a:t>
            </a:fld>
            <a:endParaRPr lang="en-US" dirty="0">
              <a:latin typeface="+mj-lt"/>
            </a:endParaRPr>
          </a:p>
        </p:txBody>
      </p:sp>
      <p:sp>
        <p:nvSpPr>
          <p:cNvPr id="3" name="TextBox 2">
            <a:extLst>
              <a:ext uri="{FF2B5EF4-FFF2-40B4-BE49-F238E27FC236}">
                <a16:creationId xmlns="" xmlns:a16="http://schemas.microsoft.com/office/drawing/2014/main" id="{BAFDBB6A-11FC-450C-83C2-48C7D74099DC}"/>
              </a:ext>
            </a:extLst>
          </p:cNvPr>
          <p:cNvSpPr txBox="1"/>
          <p:nvPr/>
        </p:nvSpPr>
        <p:spPr>
          <a:xfrm>
            <a:off x="4415481" y="1122045"/>
            <a:ext cx="5857232" cy="461665"/>
          </a:xfrm>
          <a:prstGeom prst="rect">
            <a:avLst/>
          </a:prstGeom>
          <a:noFill/>
        </p:spPr>
        <p:txBody>
          <a:bodyPr wrap="square" rtlCol="0">
            <a:spAutoFit/>
          </a:bodyPr>
          <a:lstStyle/>
          <a:p>
            <a:pPr marL="0" indent="0" algn="l">
              <a:buNone/>
            </a:pPr>
            <a:r>
              <a:rPr lang="en-GB" sz="1200" b="0" kern="0" dirty="0">
                <a:solidFill>
                  <a:schemeClr val="accent1"/>
                </a:solidFill>
              </a:rPr>
              <a:t>We use accelerated compute as part of the training process, either with GPUs or FPGAs. </a:t>
            </a:r>
            <a:endParaRPr lang="en-GB" sz="1200" kern="0" dirty="0">
              <a:solidFill>
                <a:schemeClr val="accent1"/>
              </a:solidFill>
            </a:endParaRPr>
          </a:p>
        </p:txBody>
      </p:sp>
      <p:grpSp>
        <p:nvGrpSpPr>
          <p:cNvPr id="14" name="Group 13">
            <a:extLst>
              <a:ext uri="{FF2B5EF4-FFF2-40B4-BE49-F238E27FC236}">
                <a16:creationId xmlns="" xmlns:a16="http://schemas.microsoft.com/office/drawing/2014/main" id="{440273DF-36D8-4F60-90E7-811058E0C794}"/>
              </a:ext>
            </a:extLst>
          </p:cNvPr>
          <p:cNvGrpSpPr/>
          <p:nvPr/>
        </p:nvGrpSpPr>
        <p:grpSpPr>
          <a:xfrm>
            <a:off x="1919287" y="1047864"/>
            <a:ext cx="2395512" cy="642906"/>
            <a:chOff x="367" y="2786167"/>
            <a:chExt cx="6076215" cy="642906"/>
          </a:xfrm>
          <a:effectLst>
            <a:outerShdw blurRad="50800" dist="38100" dir="2700000" algn="tl" rotWithShape="0">
              <a:prstClr val="black">
                <a:alpha val="40000"/>
              </a:prstClr>
            </a:outerShdw>
          </a:effectLst>
        </p:grpSpPr>
        <p:sp>
          <p:nvSpPr>
            <p:cNvPr id="15" name="Rectangle: Rounded Corners 14">
              <a:extLst>
                <a:ext uri="{FF2B5EF4-FFF2-40B4-BE49-F238E27FC236}">
                  <a16:creationId xmlns="" xmlns:a16="http://schemas.microsoft.com/office/drawing/2014/main" id="{FE0BC658-B7BE-43BD-801A-800844A0ABCC}"/>
                </a:ext>
              </a:extLst>
            </p:cNvPr>
            <p:cNvSpPr/>
            <p:nvPr/>
          </p:nvSpPr>
          <p:spPr>
            <a:xfrm>
              <a:off x="367" y="2786167"/>
              <a:ext cx="6076215" cy="642906"/>
            </a:xfrm>
            <a:prstGeom prst="roundRect">
              <a:avLst>
                <a:gd name="adj" fmla="val 10000"/>
              </a:avLst>
            </a:prstGeom>
            <a:solidFill>
              <a:schemeClr val="accent1"/>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 xmlns:a16="http://schemas.microsoft.com/office/drawing/2014/main" id="{7ADFB552-91FF-4C1B-8B2F-554D615CD37A}"/>
                </a:ext>
              </a:extLst>
            </p:cNvPr>
            <p:cNvSpPr txBox="1"/>
            <p:nvPr/>
          </p:nvSpPr>
          <p:spPr>
            <a:xfrm>
              <a:off x="19197" y="2804997"/>
              <a:ext cx="6038555" cy="605246"/>
            </a:xfrm>
            <a:prstGeom prst="rect">
              <a:avLst/>
            </a:prstGeom>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Ensemble Learning</a:t>
              </a:r>
              <a:endParaRPr lang="en-US" sz="2000" kern="1200" dirty="0"/>
            </a:p>
          </p:txBody>
        </p:sp>
      </p:grpSp>
      <p:pic>
        <p:nvPicPr>
          <p:cNvPr id="20" name="Picture 19">
            <a:extLst>
              <a:ext uri="{FF2B5EF4-FFF2-40B4-BE49-F238E27FC236}">
                <a16:creationId xmlns="" xmlns:a16="http://schemas.microsoft.com/office/drawing/2014/main" id="{0827D69E-05B5-42B8-9405-41065D38DADF}"/>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926712" y="2048528"/>
            <a:ext cx="4379259" cy="3284444"/>
          </a:xfrm>
          <a:prstGeom prst="rect">
            <a:avLst/>
          </a:prstGeom>
        </p:spPr>
      </p:pic>
    </p:spTree>
    <p:extLst>
      <p:ext uri="{BB962C8B-B14F-4D97-AF65-F5344CB8AC3E}">
        <p14:creationId xmlns:p14="http://schemas.microsoft.com/office/powerpoint/2010/main" val="60949455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Reinforcement Learning</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24</a:t>
            </a:fld>
            <a:endParaRPr lang="en-US" dirty="0">
              <a:latin typeface="+mj-lt"/>
            </a:endParaRPr>
          </a:p>
        </p:txBody>
      </p:sp>
      <p:sp>
        <p:nvSpPr>
          <p:cNvPr id="3" name="TextBox 2">
            <a:extLst>
              <a:ext uri="{FF2B5EF4-FFF2-40B4-BE49-F238E27FC236}">
                <a16:creationId xmlns="" xmlns:a16="http://schemas.microsoft.com/office/drawing/2014/main" id="{BAFDBB6A-11FC-450C-83C2-48C7D74099DC}"/>
              </a:ext>
            </a:extLst>
          </p:cNvPr>
          <p:cNvSpPr txBox="1"/>
          <p:nvPr/>
        </p:nvSpPr>
        <p:spPr>
          <a:xfrm>
            <a:off x="4415481" y="1122045"/>
            <a:ext cx="5857232" cy="1384995"/>
          </a:xfrm>
          <a:prstGeom prst="rect">
            <a:avLst/>
          </a:prstGeom>
          <a:noFill/>
        </p:spPr>
        <p:txBody>
          <a:bodyPr wrap="square" rtlCol="0">
            <a:spAutoFit/>
          </a:bodyPr>
          <a:lstStyle/>
          <a:p>
            <a:pPr marL="0" indent="0" algn="l">
              <a:buNone/>
            </a:pPr>
            <a:r>
              <a:rPr lang="en-GB" sz="1200" b="0" kern="0" dirty="0">
                <a:solidFill>
                  <a:schemeClr val="accent1"/>
                </a:solidFill>
              </a:rPr>
              <a:t>We have been researching the application of Reinforcement Learning (RL) to the portfolio optimisation stage (translating expected return probability distributions to portfolio weights).</a:t>
            </a:r>
          </a:p>
          <a:p>
            <a:pPr marL="0" indent="0" algn="l">
              <a:buNone/>
            </a:pPr>
            <a:endParaRPr lang="en-GB" sz="1200" b="0" kern="0" dirty="0">
              <a:solidFill>
                <a:schemeClr val="accent1"/>
              </a:solidFill>
            </a:endParaRPr>
          </a:p>
          <a:p>
            <a:pPr marL="0" indent="0" algn="l">
              <a:buNone/>
            </a:pPr>
            <a:r>
              <a:rPr lang="en-GB" sz="1200" b="0" kern="0" dirty="0">
                <a:solidFill>
                  <a:schemeClr val="accent1"/>
                </a:solidFill>
              </a:rPr>
              <a:t>By taking the outputs of the established machine learning based predictions, we are reducing the dimensionality of the data input to the RL algorithms. Of course, this introduces its own bias as well. </a:t>
            </a:r>
            <a:endParaRPr lang="en-GB" sz="1200" kern="0" dirty="0">
              <a:solidFill>
                <a:schemeClr val="accent1"/>
              </a:solidFill>
            </a:endParaRPr>
          </a:p>
        </p:txBody>
      </p:sp>
      <p:grpSp>
        <p:nvGrpSpPr>
          <p:cNvPr id="14" name="Group 13">
            <a:extLst>
              <a:ext uri="{FF2B5EF4-FFF2-40B4-BE49-F238E27FC236}">
                <a16:creationId xmlns="" xmlns:a16="http://schemas.microsoft.com/office/drawing/2014/main" id="{440273DF-36D8-4F60-90E7-811058E0C794}"/>
              </a:ext>
            </a:extLst>
          </p:cNvPr>
          <p:cNvGrpSpPr/>
          <p:nvPr/>
        </p:nvGrpSpPr>
        <p:grpSpPr>
          <a:xfrm>
            <a:off x="1890199" y="1832559"/>
            <a:ext cx="2395512" cy="642906"/>
            <a:chOff x="367" y="2786167"/>
            <a:chExt cx="6076215" cy="642906"/>
          </a:xfrm>
          <a:effectLst>
            <a:outerShdw blurRad="50800" dist="38100" dir="2700000" algn="tl" rotWithShape="0">
              <a:prstClr val="black">
                <a:alpha val="40000"/>
              </a:prstClr>
            </a:outerShdw>
          </a:effectLst>
        </p:grpSpPr>
        <p:sp>
          <p:nvSpPr>
            <p:cNvPr id="15" name="Rectangle: Rounded Corners 14">
              <a:extLst>
                <a:ext uri="{FF2B5EF4-FFF2-40B4-BE49-F238E27FC236}">
                  <a16:creationId xmlns="" xmlns:a16="http://schemas.microsoft.com/office/drawing/2014/main" id="{FE0BC658-B7BE-43BD-801A-800844A0ABCC}"/>
                </a:ext>
              </a:extLst>
            </p:cNvPr>
            <p:cNvSpPr/>
            <p:nvPr/>
          </p:nvSpPr>
          <p:spPr>
            <a:xfrm>
              <a:off x="367" y="2786167"/>
              <a:ext cx="6076215" cy="642906"/>
            </a:xfrm>
            <a:prstGeom prst="roundRect">
              <a:avLst>
                <a:gd name="adj" fmla="val 10000"/>
              </a:avLst>
            </a:prstGeom>
            <a:solidFill>
              <a:schemeClr val="accent1"/>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 xmlns:a16="http://schemas.microsoft.com/office/drawing/2014/main" id="{7ADFB552-91FF-4C1B-8B2F-554D615CD37A}"/>
                </a:ext>
              </a:extLst>
            </p:cNvPr>
            <p:cNvSpPr txBox="1"/>
            <p:nvPr/>
          </p:nvSpPr>
          <p:spPr>
            <a:xfrm>
              <a:off x="19197" y="2804997"/>
              <a:ext cx="6038555" cy="605246"/>
            </a:xfrm>
            <a:prstGeom prst="rect">
              <a:avLst/>
            </a:prstGeom>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Probabilistic Predictions</a:t>
              </a:r>
              <a:endParaRPr lang="en-US" sz="2000" kern="1200" dirty="0"/>
            </a:p>
          </p:txBody>
        </p:sp>
      </p:grpSp>
      <p:grpSp>
        <p:nvGrpSpPr>
          <p:cNvPr id="17" name="Group 16">
            <a:extLst>
              <a:ext uri="{FF2B5EF4-FFF2-40B4-BE49-F238E27FC236}">
                <a16:creationId xmlns="" xmlns:a16="http://schemas.microsoft.com/office/drawing/2014/main" id="{BCB08E42-A852-4C5B-B6F7-4A6875E6C9BC}"/>
              </a:ext>
            </a:extLst>
          </p:cNvPr>
          <p:cNvGrpSpPr/>
          <p:nvPr/>
        </p:nvGrpSpPr>
        <p:grpSpPr>
          <a:xfrm>
            <a:off x="1882776" y="1031423"/>
            <a:ext cx="2395513" cy="642906"/>
            <a:chOff x="1527273" y="698426"/>
            <a:chExt cx="4549309" cy="642906"/>
          </a:xfrm>
        </p:grpSpPr>
        <p:sp>
          <p:nvSpPr>
            <p:cNvPr id="18" name="Rectangle: Rounded Corners 17">
              <a:extLst>
                <a:ext uri="{FF2B5EF4-FFF2-40B4-BE49-F238E27FC236}">
                  <a16:creationId xmlns="" xmlns:a16="http://schemas.microsoft.com/office/drawing/2014/main" id="{9A6CC895-0B87-4130-94CE-0533A0C70F35}"/>
                </a:ext>
              </a:extLst>
            </p:cNvPr>
            <p:cNvSpPr/>
            <p:nvPr/>
          </p:nvSpPr>
          <p:spPr>
            <a:xfrm>
              <a:off x="1527273" y="698426"/>
              <a:ext cx="4549309" cy="642906"/>
            </a:xfrm>
            <a:prstGeom prst="roundRect">
              <a:avLst>
                <a:gd name="adj" fmla="val 10000"/>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9" name="Rectangle: Rounded Corners 4">
              <a:extLst>
                <a:ext uri="{FF2B5EF4-FFF2-40B4-BE49-F238E27FC236}">
                  <a16:creationId xmlns="" xmlns:a16="http://schemas.microsoft.com/office/drawing/2014/main" id="{1B9C39F3-CB7D-4FF0-9687-7868BBA90980}"/>
                </a:ext>
              </a:extLst>
            </p:cNvPr>
            <p:cNvSpPr txBox="1"/>
            <p:nvPr/>
          </p:nvSpPr>
          <p:spPr>
            <a:xfrm>
              <a:off x="1546103" y="717256"/>
              <a:ext cx="4511649" cy="6052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Systematic Strategies</a:t>
              </a:r>
            </a:p>
          </p:txBody>
        </p:sp>
      </p:grpSp>
      <p:pic>
        <p:nvPicPr>
          <p:cNvPr id="20" name="Picture 19">
            <a:extLst>
              <a:ext uri="{FF2B5EF4-FFF2-40B4-BE49-F238E27FC236}">
                <a16:creationId xmlns="" xmlns:a16="http://schemas.microsoft.com/office/drawing/2014/main" id="{3DC1CC47-BB6E-4706-83E8-6C7AFE7FA616}"/>
              </a:ext>
            </a:extLst>
          </p:cNvPr>
          <p:cNvPicPr>
            <a:picLocks noChangeAspect="1"/>
          </p:cNvPicPr>
          <p:nvPr/>
        </p:nvPicPr>
        <p:blipFill>
          <a:blip r:embed="rId3"/>
          <a:stretch>
            <a:fillRect/>
          </a:stretch>
        </p:blipFill>
        <p:spPr>
          <a:xfrm>
            <a:off x="2031056" y="3924055"/>
            <a:ext cx="3628830" cy="1324523"/>
          </a:xfrm>
          <a:prstGeom prst="rect">
            <a:avLst/>
          </a:prstGeom>
        </p:spPr>
      </p:pic>
      <p:sp>
        <p:nvSpPr>
          <p:cNvPr id="22" name="TextBox 21">
            <a:extLst>
              <a:ext uri="{FF2B5EF4-FFF2-40B4-BE49-F238E27FC236}">
                <a16:creationId xmlns="" xmlns:a16="http://schemas.microsoft.com/office/drawing/2014/main" id="{7A76C397-A3F1-42F2-A8B4-2ACDE803246B}"/>
              </a:ext>
            </a:extLst>
          </p:cNvPr>
          <p:cNvSpPr txBox="1"/>
          <p:nvPr/>
        </p:nvSpPr>
        <p:spPr>
          <a:xfrm>
            <a:off x="1897623" y="2736503"/>
            <a:ext cx="8411602" cy="646331"/>
          </a:xfrm>
          <a:prstGeom prst="rect">
            <a:avLst/>
          </a:prstGeom>
          <a:noFill/>
        </p:spPr>
        <p:txBody>
          <a:bodyPr wrap="square" rtlCol="0">
            <a:spAutoFit/>
          </a:bodyPr>
          <a:lstStyle/>
          <a:p>
            <a:pPr marL="0" indent="0" algn="l">
              <a:buNone/>
            </a:pPr>
            <a:r>
              <a:rPr lang="en-GB" sz="1200" b="0" kern="0" dirty="0">
                <a:solidFill>
                  <a:schemeClr val="accent1"/>
                </a:solidFill>
              </a:rPr>
              <a:t>Our current implementation is based on a variant of </a:t>
            </a:r>
            <a:r>
              <a:rPr lang="en-GB" sz="1200" kern="0" dirty="0">
                <a:solidFill>
                  <a:schemeClr val="accent1"/>
                </a:solidFill>
              </a:rPr>
              <a:t>Rainbow</a:t>
            </a:r>
            <a:r>
              <a:rPr lang="en-GB" sz="1200" b="0" kern="0" dirty="0">
                <a:solidFill>
                  <a:schemeClr val="accent1"/>
                </a:solidFill>
              </a:rPr>
              <a:t>, a state-of-the-art </a:t>
            </a:r>
            <a:r>
              <a:rPr lang="en-GB" sz="1200" kern="0" dirty="0">
                <a:solidFill>
                  <a:schemeClr val="accent1"/>
                </a:solidFill>
              </a:rPr>
              <a:t>Deep Q-Network</a:t>
            </a:r>
            <a:r>
              <a:rPr lang="en-GB" sz="1200" b="0" kern="0" dirty="0">
                <a:solidFill>
                  <a:schemeClr val="accent1"/>
                </a:solidFill>
              </a:rPr>
              <a:t>.</a:t>
            </a:r>
          </a:p>
          <a:p>
            <a:pPr marL="0" indent="0" algn="l">
              <a:buNone/>
            </a:pPr>
            <a:endParaRPr lang="en-GB" sz="1200" b="0" kern="0" dirty="0">
              <a:solidFill>
                <a:schemeClr val="accent1"/>
              </a:solidFill>
            </a:endParaRPr>
          </a:p>
          <a:p>
            <a:pPr marL="0" indent="0" algn="l">
              <a:buNone/>
            </a:pPr>
            <a:r>
              <a:rPr lang="en-GB" sz="1200" b="0" kern="0" dirty="0">
                <a:solidFill>
                  <a:schemeClr val="accent1"/>
                </a:solidFill>
              </a:rPr>
              <a:t>We test algorithms in an in-house developed event-driven market environment, inspired by the OpenAI-gym protocol. </a:t>
            </a:r>
            <a:endParaRPr lang="en-GB" sz="1200" kern="0" dirty="0">
              <a:solidFill>
                <a:schemeClr val="accent1"/>
              </a:solidFill>
            </a:endParaRPr>
          </a:p>
        </p:txBody>
      </p:sp>
      <p:pic>
        <p:nvPicPr>
          <p:cNvPr id="6" name="Picture 5">
            <a:extLst>
              <a:ext uri="{FF2B5EF4-FFF2-40B4-BE49-F238E27FC236}">
                <a16:creationId xmlns="" xmlns:a16="http://schemas.microsoft.com/office/drawing/2014/main" id="{DFE378EB-EBFD-4734-95BB-79A457F64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612296"/>
            <a:ext cx="4064944" cy="2270776"/>
          </a:xfrm>
          <a:prstGeom prst="rect">
            <a:avLst/>
          </a:prstGeom>
        </p:spPr>
      </p:pic>
    </p:spTree>
    <p:extLst>
      <p:ext uri="{BB962C8B-B14F-4D97-AF65-F5344CB8AC3E}">
        <p14:creationId xmlns:p14="http://schemas.microsoft.com/office/powerpoint/2010/main" val="374608811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1524001" y="476250"/>
            <a:ext cx="4098925" cy="666750"/>
          </a:xfrm>
        </p:spPr>
        <p:txBody>
          <a:bodyPr/>
          <a:lstStyle/>
          <a:p>
            <a:r>
              <a:rPr lang="en-US" dirty="0"/>
              <a:t>Summary of Fund Terms </a:t>
            </a:r>
          </a:p>
        </p:txBody>
      </p:sp>
      <p:sp>
        <p:nvSpPr>
          <p:cNvPr id="5" name="TextBox 4">
            <a:extLst>
              <a:ext uri="{FF2B5EF4-FFF2-40B4-BE49-F238E27FC236}">
                <a16:creationId xmlns="" xmlns:a16="http://schemas.microsoft.com/office/drawing/2014/main" id="{B37CFD80-0DC4-4207-BC2B-ACF5CD2FCCC9}"/>
              </a:ext>
            </a:extLst>
          </p:cNvPr>
          <p:cNvSpPr txBox="1"/>
          <p:nvPr/>
        </p:nvSpPr>
        <p:spPr>
          <a:xfrm>
            <a:off x="1882774" y="134005"/>
            <a:ext cx="9153525" cy="523220"/>
          </a:xfrm>
          <a:prstGeom prst="rect">
            <a:avLst/>
          </a:prstGeom>
          <a:noFill/>
        </p:spPr>
        <p:txBody>
          <a:bodyPr wrap="square" rtlCol="0">
            <a:spAutoFit/>
          </a:bodyPr>
          <a:lstStyle/>
          <a:p>
            <a:pPr algn="l"/>
            <a:r>
              <a:rPr lang="en-GB" sz="2800" dirty="0">
                <a:solidFill>
                  <a:schemeClr val="bg1"/>
                </a:solidFill>
              </a:rPr>
              <a:t>Contact </a:t>
            </a:r>
            <a:r>
              <a:rPr lang="en-GB" sz="2800" dirty="0" smtClean="0">
                <a:solidFill>
                  <a:schemeClr val="bg1"/>
                </a:solidFill>
              </a:rPr>
              <a:t>Us: </a:t>
            </a:r>
            <a:r>
              <a:rPr lang="en-GB" sz="2800" dirty="0" err="1" smtClean="0">
                <a:solidFill>
                  <a:schemeClr val="bg1"/>
                </a:solidFill>
              </a:rPr>
              <a:t>WilmotML</a:t>
            </a:r>
            <a:r>
              <a:rPr lang="en-GB" sz="2800" dirty="0" smtClean="0">
                <a:solidFill>
                  <a:schemeClr val="bg1"/>
                </a:solidFill>
              </a:rPr>
              <a:t> (XAI Asset Management)</a:t>
            </a:r>
            <a:endParaRPr lang="en-GB" sz="2800" dirty="0">
              <a:solidFill>
                <a:schemeClr val="bg1"/>
              </a:solidFill>
            </a:endParaRPr>
          </a:p>
        </p:txBody>
      </p:sp>
      <p:sp>
        <p:nvSpPr>
          <p:cNvPr id="7" name="Rectangle 99">
            <a:extLst>
              <a:ext uri="{FF2B5EF4-FFF2-40B4-BE49-F238E27FC236}">
                <a16:creationId xmlns="" xmlns:a16="http://schemas.microsoft.com/office/drawing/2014/main" id="{D701B084-29BA-4DFF-BB8C-BD17D3C5ED1F}"/>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25</a:t>
            </a:fld>
            <a:endParaRPr lang="en-US" dirty="0">
              <a:latin typeface="+mj-lt"/>
            </a:endParaRPr>
          </a:p>
        </p:txBody>
      </p:sp>
      <p:grpSp>
        <p:nvGrpSpPr>
          <p:cNvPr id="2" name="Group 1">
            <a:extLst>
              <a:ext uri="{FF2B5EF4-FFF2-40B4-BE49-F238E27FC236}">
                <a16:creationId xmlns="" xmlns:a16="http://schemas.microsoft.com/office/drawing/2014/main" id="{8B4DA4E6-B545-4231-8E3E-4A15B67DD5A4}"/>
              </a:ext>
            </a:extLst>
          </p:cNvPr>
          <p:cNvGrpSpPr/>
          <p:nvPr/>
        </p:nvGrpSpPr>
        <p:grpSpPr>
          <a:xfrm>
            <a:off x="0" y="2312035"/>
            <a:ext cx="12192000" cy="3458280"/>
            <a:chOff x="-1" y="2708275"/>
            <a:chExt cx="9144000" cy="3458280"/>
          </a:xfrm>
        </p:grpSpPr>
        <p:pic>
          <p:nvPicPr>
            <p:cNvPr id="8" name="Picture 7">
              <a:extLst>
                <a:ext uri="{FF2B5EF4-FFF2-40B4-BE49-F238E27FC236}">
                  <a16:creationId xmlns="" xmlns:a16="http://schemas.microsoft.com/office/drawing/2014/main" id="{16BDD289-F9D5-4E00-880E-A54CDEAD8ACA}"/>
                </a:ext>
              </a:extLst>
            </p:cNvPr>
            <p:cNvPicPr>
              <a:picLocks noChangeAspect="1"/>
            </p:cNvPicPr>
            <p:nvPr/>
          </p:nvPicPr>
          <p:blipFill>
            <a:blip r:embed="rId2"/>
            <a:stretch>
              <a:fillRect/>
            </a:stretch>
          </p:blipFill>
          <p:spPr>
            <a:xfrm>
              <a:off x="-1" y="2708275"/>
              <a:ext cx="9144000" cy="3458280"/>
            </a:xfrm>
            <a:prstGeom prst="rect">
              <a:avLst/>
            </a:prstGeom>
          </p:spPr>
        </p:pic>
        <p:sp>
          <p:nvSpPr>
            <p:cNvPr id="3" name="TextBox 2">
              <a:extLst>
                <a:ext uri="{FF2B5EF4-FFF2-40B4-BE49-F238E27FC236}">
                  <a16:creationId xmlns="" xmlns:a16="http://schemas.microsoft.com/office/drawing/2014/main" id="{2A59ADFF-C371-4CEF-99F0-578EA926660A}"/>
                </a:ext>
              </a:extLst>
            </p:cNvPr>
            <p:cNvSpPr txBox="1"/>
            <p:nvPr/>
          </p:nvSpPr>
          <p:spPr>
            <a:xfrm>
              <a:off x="3386137" y="4822671"/>
              <a:ext cx="2371725" cy="1200329"/>
            </a:xfrm>
            <a:prstGeom prst="rect">
              <a:avLst/>
            </a:prstGeom>
            <a:noFill/>
          </p:spPr>
          <p:txBody>
            <a:bodyPr wrap="square" rtlCol="0">
              <a:spAutoFit/>
            </a:bodyPr>
            <a:lstStyle/>
            <a:p>
              <a:pPr algn="ctr"/>
              <a:r>
                <a:rPr lang="en-GB" sz="1200" dirty="0">
                  <a:solidFill>
                    <a:schemeClr val="bg1"/>
                  </a:solidFill>
                </a:rPr>
                <a:t>Office Address</a:t>
              </a:r>
            </a:p>
            <a:p>
              <a:pPr algn="ctr"/>
              <a:r>
                <a:rPr lang="en-GB" sz="1200" b="0" dirty="0">
                  <a:solidFill>
                    <a:schemeClr val="bg1"/>
                  </a:solidFill>
                </a:rPr>
                <a:t>WilmotML,</a:t>
              </a:r>
            </a:p>
            <a:p>
              <a:pPr algn="ctr"/>
              <a:r>
                <a:rPr lang="en-GB" sz="1200" b="0" dirty="0">
                  <a:solidFill>
                    <a:schemeClr val="bg1"/>
                  </a:solidFill>
                </a:rPr>
                <a:t>Level39,</a:t>
              </a:r>
            </a:p>
            <a:p>
              <a:pPr algn="ctr"/>
              <a:r>
                <a:rPr lang="en-GB" sz="1200" b="0" dirty="0">
                  <a:solidFill>
                    <a:schemeClr val="bg1"/>
                  </a:solidFill>
                </a:rPr>
                <a:t>One Canada Square,</a:t>
              </a:r>
            </a:p>
            <a:p>
              <a:pPr algn="ctr"/>
              <a:r>
                <a:rPr lang="en-GB" sz="1200" b="0" dirty="0">
                  <a:solidFill>
                    <a:schemeClr val="bg1"/>
                  </a:solidFill>
                </a:rPr>
                <a:t>London</a:t>
              </a:r>
            </a:p>
            <a:p>
              <a:pPr algn="ctr"/>
              <a:r>
                <a:rPr lang="en-GB" sz="1200" b="0" dirty="0">
                  <a:solidFill>
                    <a:schemeClr val="bg1"/>
                  </a:solidFill>
                </a:rPr>
                <a:t>E14 5AB</a:t>
              </a:r>
            </a:p>
          </p:txBody>
        </p:sp>
      </p:grpSp>
      <p:sp>
        <p:nvSpPr>
          <p:cNvPr id="10" name="TextBox 9">
            <a:extLst>
              <a:ext uri="{FF2B5EF4-FFF2-40B4-BE49-F238E27FC236}">
                <a16:creationId xmlns="" xmlns:a16="http://schemas.microsoft.com/office/drawing/2014/main" id="{24B46137-7BF2-472B-82A3-763CACE19580}"/>
              </a:ext>
            </a:extLst>
          </p:cNvPr>
          <p:cNvSpPr txBox="1"/>
          <p:nvPr/>
        </p:nvSpPr>
        <p:spPr>
          <a:xfrm>
            <a:off x="1882776" y="2431569"/>
            <a:ext cx="4276983" cy="1569660"/>
          </a:xfrm>
          <a:prstGeom prst="rect">
            <a:avLst/>
          </a:prstGeom>
          <a:noFill/>
        </p:spPr>
        <p:txBody>
          <a:bodyPr wrap="square" rtlCol="0">
            <a:spAutoFit/>
          </a:bodyPr>
          <a:lstStyle/>
          <a:p>
            <a:pPr algn="l"/>
            <a:r>
              <a:rPr lang="en-GB" sz="1600" dirty="0">
                <a:solidFill>
                  <a:schemeClr val="bg1"/>
                </a:solidFill>
              </a:rPr>
              <a:t>Dr. Aric Whitewood</a:t>
            </a:r>
          </a:p>
          <a:p>
            <a:pPr algn="l"/>
            <a:r>
              <a:rPr lang="en-GB" sz="1600" b="0" dirty="0">
                <a:solidFill>
                  <a:schemeClr val="bg1"/>
                </a:solidFill>
              </a:rPr>
              <a:t>Founding Partner and Head of AI / Machine Learning</a:t>
            </a:r>
          </a:p>
          <a:p>
            <a:pPr algn="ctr"/>
            <a:endParaRPr lang="en-GB" sz="1600" dirty="0">
              <a:solidFill>
                <a:srgbClr val="05345B"/>
              </a:solidFill>
            </a:endParaRPr>
          </a:p>
          <a:p>
            <a:pPr algn="l"/>
            <a:r>
              <a:rPr lang="en-GB" sz="1600" b="0" dirty="0">
                <a:solidFill>
                  <a:schemeClr val="bg1"/>
                </a:solidFill>
                <a:hlinkClick r:id="rId3"/>
              </a:rPr>
              <a:t>aric.whitewood@wilmotml.com</a:t>
            </a:r>
            <a:endParaRPr lang="en-GB" sz="1600" b="0" dirty="0">
              <a:solidFill>
                <a:schemeClr val="bg1"/>
              </a:solidFill>
            </a:endParaRPr>
          </a:p>
          <a:p>
            <a:pPr algn="l"/>
            <a:r>
              <a:rPr lang="en-GB" sz="1600" b="0" dirty="0">
                <a:solidFill>
                  <a:schemeClr val="bg1"/>
                </a:solidFill>
              </a:rPr>
              <a:t>+44 203 890 2700</a:t>
            </a:r>
          </a:p>
        </p:txBody>
      </p:sp>
      <p:sp>
        <p:nvSpPr>
          <p:cNvPr id="11" name="TextBox 10">
            <a:extLst>
              <a:ext uri="{FF2B5EF4-FFF2-40B4-BE49-F238E27FC236}">
                <a16:creationId xmlns="" xmlns:a16="http://schemas.microsoft.com/office/drawing/2014/main" id="{66A308AA-475D-412D-B086-47DF46A960B9}"/>
              </a:ext>
            </a:extLst>
          </p:cNvPr>
          <p:cNvSpPr txBox="1"/>
          <p:nvPr/>
        </p:nvSpPr>
        <p:spPr>
          <a:xfrm>
            <a:off x="6391017" y="2431569"/>
            <a:ext cx="4276983" cy="1569660"/>
          </a:xfrm>
          <a:prstGeom prst="rect">
            <a:avLst/>
          </a:prstGeom>
          <a:noFill/>
        </p:spPr>
        <p:txBody>
          <a:bodyPr wrap="square" rtlCol="0">
            <a:spAutoFit/>
          </a:bodyPr>
          <a:lstStyle/>
          <a:p>
            <a:pPr algn="l"/>
            <a:r>
              <a:rPr lang="en-GB" sz="1600" dirty="0">
                <a:solidFill>
                  <a:schemeClr val="bg1"/>
                </a:solidFill>
              </a:rPr>
              <a:t>Jonathan Wilmot</a:t>
            </a:r>
          </a:p>
          <a:p>
            <a:pPr algn="l"/>
            <a:r>
              <a:rPr lang="en-GB" sz="1600" b="0" dirty="0">
                <a:solidFill>
                  <a:schemeClr val="bg1"/>
                </a:solidFill>
              </a:rPr>
              <a:t>Founding Partner and Head of Macro Research</a:t>
            </a:r>
          </a:p>
          <a:p>
            <a:pPr algn="ctr"/>
            <a:endParaRPr lang="en-GB" sz="1600" dirty="0">
              <a:solidFill>
                <a:srgbClr val="05345B"/>
              </a:solidFill>
            </a:endParaRPr>
          </a:p>
          <a:p>
            <a:pPr algn="l"/>
            <a:r>
              <a:rPr lang="en-GB" sz="1600" b="0" dirty="0">
                <a:solidFill>
                  <a:schemeClr val="bg1"/>
                </a:solidFill>
                <a:hlinkClick r:id="rId4"/>
              </a:rPr>
              <a:t>jonathan.wilmot@wilmotml.com</a:t>
            </a:r>
            <a:endParaRPr lang="en-GB" sz="1600" b="0" dirty="0">
              <a:solidFill>
                <a:schemeClr val="bg1"/>
              </a:solidFill>
            </a:endParaRPr>
          </a:p>
          <a:p>
            <a:pPr algn="l"/>
            <a:r>
              <a:rPr lang="en-GB" sz="1600" b="0" dirty="0">
                <a:solidFill>
                  <a:schemeClr val="bg1"/>
                </a:solidFill>
              </a:rPr>
              <a:t>+44 203 890 2506</a:t>
            </a:r>
          </a:p>
        </p:txBody>
      </p:sp>
    </p:spTree>
    <p:extLst>
      <p:ext uri="{BB962C8B-B14F-4D97-AF65-F5344CB8AC3E}">
        <p14:creationId xmlns:p14="http://schemas.microsoft.com/office/powerpoint/2010/main" val="13207399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 xmlns:a16="http://schemas.microsoft.com/office/drawing/2014/main" id="{942ECE47-AADC-4EF7-8654-757E89556B65}"/>
              </a:ext>
            </a:extLst>
          </p:cNvPr>
          <p:cNvSpPr/>
          <p:nvPr/>
        </p:nvSpPr>
        <p:spPr>
          <a:xfrm>
            <a:off x="107092" y="1710155"/>
            <a:ext cx="11977816" cy="3019424"/>
          </a:xfrm>
          <a:prstGeom prst="rect">
            <a:avLst/>
          </a:prstGeom>
          <a:blipFill>
            <a:blip r:embed="rId3"/>
            <a:stretch>
              <a:fillRect/>
            </a:stretch>
          </a:blipFill>
          <a:ln w="3175">
            <a:miter lim="400000"/>
          </a:ln>
        </p:spPr>
        <p:txBody>
          <a:bodyPr lIns="0" tIns="0" rIns="0" bIns="0" anchor="ctr"/>
          <a:lstStyle/>
          <a:p>
            <a:pPr>
              <a:defRPr sz="2200" b="0">
                <a:solidFill>
                  <a:srgbClr val="FFFFFF"/>
                </a:solidFill>
                <a:latin typeface="Helvetica Neue Medium"/>
                <a:ea typeface="Helvetica Neue Medium"/>
                <a:cs typeface="Helvetica Neue Medium"/>
                <a:sym typeface="Helvetica Neue Medium"/>
              </a:defRPr>
            </a:pPr>
            <a:endParaRPr sz="2200" dirty="0"/>
          </a:p>
        </p:txBody>
      </p:sp>
      <p:sp>
        <p:nvSpPr>
          <p:cNvPr id="4098" name="Rectangle 7"/>
          <p:cNvSpPr>
            <a:spLocks noGrp="1" noChangeArrowheads="1"/>
          </p:cNvSpPr>
          <p:nvPr>
            <p:ph type="title" idx="4294967295"/>
          </p:nvPr>
        </p:nvSpPr>
        <p:spPr bwMode="auto">
          <a:xfrm>
            <a:off x="3368980" y="2713038"/>
            <a:ext cx="5454040" cy="1143000"/>
          </a:xfrm>
        </p:spPr>
        <p:txBody>
          <a:bodyPr anchor="ctr"/>
          <a:lstStyle/>
          <a:p>
            <a:pPr algn="ctr"/>
            <a:r>
              <a:rPr lang="en-GB" sz="2800" b="1" dirty="0"/>
              <a:t>Appendix</a:t>
            </a:r>
            <a:endParaRPr lang="en-US" sz="2800" b="1" dirty="0">
              <a:latin typeface="+mj-lt"/>
            </a:endParaRPr>
          </a:p>
        </p:txBody>
      </p:sp>
    </p:spTree>
    <p:extLst>
      <p:ext uri="{BB962C8B-B14F-4D97-AF65-F5344CB8AC3E}">
        <p14:creationId xmlns:p14="http://schemas.microsoft.com/office/powerpoint/2010/main" val="396695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Predictions: Probabilistic</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27</a:t>
            </a:fld>
            <a:endParaRPr lang="en-US" dirty="0">
              <a:latin typeface="+mj-lt"/>
            </a:endParaRPr>
          </a:p>
        </p:txBody>
      </p:sp>
      <p:grpSp>
        <p:nvGrpSpPr>
          <p:cNvPr id="10" name="Group 9">
            <a:extLst>
              <a:ext uri="{FF2B5EF4-FFF2-40B4-BE49-F238E27FC236}">
                <a16:creationId xmlns="" xmlns:a16="http://schemas.microsoft.com/office/drawing/2014/main" id="{F2E919C7-FD58-4A0D-9A16-71975CCEBE35}"/>
              </a:ext>
            </a:extLst>
          </p:cNvPr>
          <p:cNvGrpSpPr/>
          <p:nvPr/>
        </p:nvGrpSpPr>
        <p:grpSpPr>
          <a:xfrm>
            <a:off x="1882775" y="1031424"/>
            <a:ext cx="2395512" cy="642906"/>
            <a:chOff x="367" y="2786167"/>
            <a:chExt cx="6076215" cy="642906"/>
          </a:xfrm>
          <a:effectLst>
            <a:outerShdw blurRad="50800" dist="38100" dir="2700000" algn="tl" rotWithShape="0">
              <a:prstClr val="black">
                <a:alpha val="40000"/>
              </a:prstClr>
            </a:outerShdw>
          </a:effectLst>
        </p:grpSpPr>
        <p:sp>
          <p:nvSpPr>
            <p:cNvPr id="11" name="Rectangle: Rounded Corners 10">
              <a:extLst>
                <a:ext uri="{FF2B5EF4-FFF2-40B4-BE49-F238E27FC236}">
                  <a16:creationId xmlns="" xmlns:a16="http://schemas.microsoft.com/office/drawing/2014/main" id="{4D4B5AA7-8F52-46B9-825E-3B49E4E5E532}"/>
                </a:ext>
              </a:extLst>
            </p:cNvPr>
            <p:cNvSpPr/>
            <p:nvPr/>
          </p:nvSpPr>
          <p:spPr>
            <a:xfrm>
              <a:off x="367" y="2786167"/>
              <a:ext cx="6076215" cy="642906"/>
            </a:xfrm>
            <a:prstGeom prst="roundRect">
              <a:avLst>
                <a:gd name="adj" fmla="val 10000"/>
              </a:avLst>
            </a:prstGeom>
            <a:solidFill>
              <a:schemeClr val="accent1"/>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 xmlns:a16="http://schemas.microsoft.com/office/drawing/2014/main" id="{31D13A3B-0CC1-43CA-BF3C-6A1B1140DB10}"/>
                </a:ext>
              </a:extLst>
            </p:cNvPr>
            <p:cNvSpPr txBox="1"/>
            <p:nvPr/>
          </p:nvSpPr>
          <p:spPr>
            <a:xfrm>
              <a:off x="19197" y="2804997"/>
              <a:ext cx="6038555" cy="605246"/>
            </a:xfrm>
            <a:prstGeom prst="rect">
              <a:avLst/>
            </a:prstGeom>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Probabilistic Predictions</a:t>
              </a:r>
              <a:endParaRPr lang="en-US" sz="2000" kern="1200" dirty="0"/>
            </a:p>
          </p:txBody>
        </p:sp>
      </p:grpSp>
      <p:sp>
        <p:nvSpPr>
          <p:cNvPr id="14" name="TextBox 13">
            <a:extLst>
              <a:ext uri="{FF2B5EF4-FFF2-40B4-BE49-F238E27FC236}">
                <a16:creationId xmlns="" xmlns:a16="http://schemas.microsoft.com/office/drawing/2014/main" id="{D2A930D8-D75F-40D0-BEEE-34E74C7C911B}"/>
              </a:ext>
            </a:extLst>
          </p:cNvPr>
          <p:cNvSpPr txBox="1"/>
          <p:nvPr/>
        </p:nvSpPr>
        <p:spPr>
          <a:xfrm>
            <a:off x="4415481" y="1122045"/>
            <a:ext cx="5857232" cy="461665"/>
          </a:xfrm>
          <a:prstGeom prst="rect">
            <a:avLst/>
          </a:prstGeom>
          <a:noFill/>
        </p:spPr>
        <p:txBody>
          <a:bodyPr wrap="square" rtlCol="0">
            <a:spAutoFit/>
          </a:bodyPr>
          <a:lstStyle/>
          <a:p>
            <a:pPr marL="0" indent="0" algn="l">
              <a:buNone/>
            </a:pPr>
            <a:r>
              <a:rPr lang="en-GB" sz="1200" b="0" kern="0" dirty="0">
                <a:solidFill>
                  <a:schemeClr val="accent1"/>
                </a:solidFill>
              </a:rPr>
              <a:t>Predictions take the form of return distributions for the next period: typically 1-4 weeks, but can be extended to around 3 months.</a:t>
            </a:r>
            <a:endParaRPr lang="en-GB" sz="1200" kern="0" dirty="0">
              <a:solidFill>
                <a:schemeClr val="accent1"/>
              </a:solidFill>
            </a:endParaRPr>
          </a:p>
        </p:txBody>
      </p:sp>
      <p:pic>
        <p:nvPicPr>
          <p:cNvPr id="7" name="Picture 6">
            <a:extLst>
              <a:ext uri="{FF2B5EF4-FFF2-40B4-BE49-F238E27FC236}">
                <a16:creationId xmlns="" xmlns:a16="http://schemas.microsoft.com/office/drawing/2014/main" id="{EE446D3D-1770-4461-8A35-ABB94597ADC0}"/>
              </a:ext>
            </a:extLst>
          </p:cNvPr>
          <p:cNvPicPr>
            <a:picLocks noChangeAspect="1"/>
          </p:cNvPicPr>
          <p:nvPr/>
        </p:nvPicPr>
        <p:blipFill>
          <a:blip r:embed="rId3"/>
          <a:stretch>
            <a:fillRect/>
          </a:stretch>
        </p:blipFill>
        <p:spPr>
          <a:xfrm>
            <a:off x="4511677" y="4331288"/>
            <a:ext cx="4571999" cy="2096285"/>
          </a:xfrm>
          <a:prstGeom prst="rect">
            <a:avLst/>
          </a:prstGeom>
        </p:spPr>
      </p:pic>
      <p:sp>
        <p:nvSpPr>
          <p:cNvPr id="18" name="TextBox 17">
            <a:extLst>
              <a:ext uri="{FF2B5EF4-FFF2-40B4-BE49-F238E27FC236}">
                <a16:creationId xmlns="" xmlns:a16="http://schemas.microsoft.com/office/drawing/2014/main" id="{A0F35818-C680-495F-9249-78196FA7187C}"/>
              </a:ext>
            </a:extLst>
          </p:cNvPr>
          <p:cNvSpPr txBox="1"/>
          <p:nvPr/>
        </p:nvSpPr>
        <p:spPr>
          <a:xfrm>
            <a:off x="1875353" y="1803495"/>
            <a:ext cx="2025136" cy="1200329"/>
          </a:xfrm>
          <a:prstGeom prst="rect">
            <a:avLst/>
          </a:prstGeom>
          <a:noFill/>
        </p:spPr>
        <p:txBody>
          <a:bodyPr wrap="square" rtlCol="0">
            <a:spAutoFit/>
          </a:bodyPr>
          <a:lstStyle/>
          <a:p>
            <a:pPr marL="0" indent="0" algn="l">
              <a:buNone/>
            </a:pPr>
            <a:r>
              <a:rPr lang="en-GB" sz="1200" b="0" kern="0" dirty="0">
                <a:solidFill>
                  <a:schemeClr val="accent1"/>
                </a:solidFill>
              </a:rPr>
              <a:t>Example</a:t>
            </a:r>
            <a:r>
              <a:rPr lang="en-GB" sz="1200" b="0" kern="0" dirty="0">
                <a:solidFill>
                  <a:srgbClr val="FF0000"/>
                </a:solidFill>
              </a:rPr>
              <a:t> in-sample </a:t>
            </a:r>
            <a:r>
              <a:rPr lang="en-GB" sz="1200" b="0" kern="0" dirty="0">
                <a:solidFill>
                  <a:schemeClr val="accent1"/>
                </a:solidFill>
              </a:rPr>
              <a:t>relationship between predicted value and return distribution (subsequent two weeks), Russell 1000.</a:t>
            </a:r>
          </a:p>
          <a:p>
            <a:pPr marL="0" indent="0" algn="l">
              <a:buNone/>
            </a:pPr>
            <a:r>
              <a:rPr lang="en-GB" sz="1200" b="0" kern="0" dirty="0">
                <a:solidFill>
                  <a:schemeClr val="accent1"/>
                </a:solidFill>
              </a:rPr>
              <a:t>2004-2008.</a:t>
            </a:r>
            <a:endParaRPr lang="en-GB" sz="1200" kern="0" dirty="0">
              <a:solidFill>
                <a:schemeClr val="accent1"/>
              </a:solidFill>
            </a:endParaRPr>
          </a:p>
        </p:txBody>
      </p:sp>
      <p:sp>
        <p:nvSpPr>
          <p:cNvPr id="19" name="TextBox 18">
            <a:extLst>
              <a:ext uri="{FF2B5EF4-FFF2-40B4-BE49-F238E27FC236}">
                <a16:creationId xmlns="" xmlns:a16="http://schemas.microsoft.com/office/drawing/2014/main" id="{DB751931-2DB7-4ED8-A05A-F86834C2DC4A}"/>
              </a:ext>
            </a:extLst>
          </p:cNvPr>
          <p:cNvSpPr txBox="1"/>
          <p:nvPr/>
        </p:nvSpPr>
        <p:spPr>
          <a:xfrm>
            <a:off x="1886486" y="4331288"/>
            <a:ext cx="2014002" cy="1200329"/>
          </a:xfrm>
          <a:prstGeom prst="rect">
            <a:avLst/>
          </a:prstGeom>
          <a:noFill/>
        </p:spPr>
        <p:txBody>
          <a:bodyPr wrap="square" rtlCol="0">
            <a:spAutoFit/>
          </a:bodyPr>
          <a:lstStyle/>
          <a:p>
            <a:pPr marL="0" indent="0" algn="l">
              <a:buNone/>
            </a:pPr>
            <a:r>
              <a:rPr lang="en-GB" sz="1200" b="0" kern="0" dirty="0">
                <a:solidFill>
                  <a:schemeClr val="accent1"/>
                </a:solidFill>
              </a:rPr>
              <a:t>Example </a:t>
            </a:r>
            <a:r>
              <a:rPr lang="en-GB" sz="1200" b="0" kern="0" dirty="0">
                <a:solidFill>
                  <a:srgbClr val="FF0000"/>
                </a:solidFill>
              </a:rPr>
              <a:t>out-of-sample</a:t>
            </a:r>
            <a:r>
              <a:rPr lang="en-GB" sz="1200" b="0" kern="0" dirty="0">
                <a:solidFill>
                  <a:schemeClr val="accent1"/>
                </a:solidFill>
              </a:rPr>
              <a:t> relationship between predicted value and return distribution (subsequent two weeks), Russell 1000.</a:t>
            </a:r>
          </a:p>
          <a:p>
            <a:pPr marL="0" indent="0" algn="l">
              <a:buNone/>
            </a:pPr>
            <a:r>
              <a:rPr lang="en-GB" sz="1200" b="0" kern="0" dirty="0">
                <a:solidFill>
                  <a:schemeClr val="accent1"/>
                </a:solidFill>
              </a:rPr>
              <a:t>2008-2018.</a:t>
            </a:r>
            <a:endParaRPr lang="en-GB" sz="1200" kern="0" dirty="0">
              <a:solidFill>
                <a:schemeClr val="accent1"/>
              </a:solidFill>
            </a:endParaRPr>
          </a:p>
        </p:txBody>
      </p:sp>
      <p:sp>
        <p:nvSpPr>
          <p:cNvPr id="21" name="TextBox 20">
            <a:extLst>
              <a:ext uri="{FF2B5EF4-FFF2-40B4-BE49-F238E27FC236}">
                <a16:creationId xmlns="" xmlns:a16="http://schemas.microsoft.com/office/drawing/2014/main" id="{4DFD9622-1A10-4162-AC81-857350BEADCC}"/>
              </a:ext>
            </a:extLst>
          </p:cNvPr>
          <p:cNvSpPr txBox="1"/>
          <p:nvPr/>
        </p:nvSpPr>
        <p:spPr>
          <a:xfrm rot="16200000">
            <a:off x="3144957" y="5027836"/>
            <a:ext cx="2025136" cy="276999"/>
          </a:xfrm>
          <a:prstGeom prst="rect">
            <a:avLst/>
          </a:prstGeom>
          <a:noFill/>
        </p:spPr>
        <p:txBody>
          <a:bodyPr wrap="square" rtlCol="0">
            <a:spAutoFit/>
          </a:bodyPr>
          <a:lstStyle/>
          <a:p>
            <a:pPr marL="0" indent="0" algn="l">
              <a:buNone/>
            </a:pPr>
            <a:r>
              <a:rPr lang="en-GB" sz="1200" b="0" kern="0" dirty="0">
                <a:solidFill>
                  <a:schemeClr val="accent1"/>
                </a:solidFill>
              </a:rPr>
              <a:t>Compounded return/%</a:t>
            </a:r>
            <a:endParaRPr lang="en-GB" sz="1200" kern="0" dirty="0">
              <a:solidFill>
                <a:schemeClr val="accent1"/>
              </a:solidFill>
            </a:endParaRPr>
          </a:p>
        </p:txBody>
      </p:sp>
      <p:sp>
        <p:nvSpPr>
          <p:cNvPr id="23" name="TextBox 22">
            <a:extLst>
              <a:ext uri="{FF2B5EF4-FFF2-40B4-BE49-F238E27FC236}">
                <a16:creationId xmlns="" xmlns:a16="http://schemas.microsoft.com/office/drawing/2014/main" id="{9B5F13AD-4707-4C9C-A22E-A919C32269AD}"/>
              </a:ext>
            </a:extLst>
          </p:cNvPr>
          <p:cNvSpPr txBox="1"/>
          <p:nvPr/>
        </p:nvSpPr>
        <p:spPr>
          <a:xfrm>
            <a:off x="6307738" y="6409552"/>
            <a:ext cx="979873" cy="276999"/>
          </a:xfrm>
          <a:prstGeom prst="rect">
            <a:avLst/>
          </a:prstGeom>
          <a:noFill/>
        </p:spPr>
        <p:txBody>
          <a:bodyPr wrap="square" rtlCol="0">
            <a:spAutoFit/>
          </a:bodyPr>
          <a:lstStyle/>
          <a:p>
            <a:pPr marL="0" indent="0" algn="ctr">
              <a:buNone/>
            </a:pPr>
            <a:r>
              <a:rPr lang="en-GB" sz="1200" b="0" kern="0" dirty="0">
                <a:solidFill>
                  <a:schemeClr val="accent1"/>
                </a:solidFill>
              </a:rPr>
              <a:t>Prediction</a:t>
            </a:r>
            <a:endParaRPr lang="en-GB" sz="1200" kern="0" dirty="0">
              <a:solidFill>
                <a:schemeClr val="accent1"/>
              </a:solidFill>
            </a:endParaRPr>
          </a:p>
        </p:txBody>
      </p:sp>
      <p:cxnSp>
        <p:nvCxnSpPr>
          <p:cNvPr id="26" name="Straight Connector 25">
            <a:extLst>
              <a:ext uri="{FF2B5EF4-FFF2-40B4-BE49-F238E27FC236}">
                <a16:creationId xmlns="" xmlns:a16="http://schemas.microsoft.com/office/drawing/2014/main" id="{8F7BDD7E-8651-42DF-B803-A55C41D90C3E}"/>
              </a:ext>
            </a:extLst>
          </p:cNvPr>
          <p:cNvCxnSpPr/>
          <p:nvPr/>
        </p:nvCxnSpPr>
        <p:spPr bwMode="auto">
          <a:xfrm>
            <a:off x="4511675" y="5379429"/>
            <a:ext cx="4572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a:extLst>
              <a:ext uri="{FF2B5EF4-FFF2-40B4-BE49-F238E27FC236}">
                <a16:creationId xmlns="" xmlns:a16="http://schemas.microsoft.com/office/drawing/2014/main" id="{A534883F-7E6E-44C6-A0C8-36E8541F3236}"/>
              </a:ext>
            </a:extLst>
          </p:cNvPr>
          <p:cNvSpPr txBox="1"/>
          <p:nvPr/>
        </p:nvSpPr>
        <p:spPr>
          <a:xfrm>
            <a:off x="9083676" y="4767348"/>
            <a:ext cx="979873" cy="461665"/>
          </a:xfrm>
          <a:prstGeom prst="rect">
            <a:avLst/>
          </a:prstGeom>
          <a:noFill/>
        </p:spPr>
        <p:txBody>
          <a:bodyPr wrap="square" rtlCol="0">
            <a:spAutoFit/>
          </a:bodyPr>
          <a:lstStyle/>
          <a:p>
            <a:pPr marL="0" indent="0" algn="ctr">
              <a:buNone/>
            </a:pPr>
            <a:r>
              <a:rPr lang="en-GB" sz="1200" b="0" kern="0" dirty="0">
                <a:solidFill>
                  <a:schemeClr val="accent1"/>
                </a:solidFill>
              </a:rPr>
              <a:t>Positive returns</a:t>
            </a:r>
            <a:endParaRPr lang="en-GB" sz="1200" kern="0" dirty="0">
              <a:solidFill>
                <a:schemeClr val="accent1"/>
              </a:solidFill>
            </a:endParaRPr>
          </a:p>
        </p:txBody>
      </p:sp>
      <p:sp>
        <p:nvSpPr>
          <p:cNvPr id="30" name="TextBox 29">
            <a:extLst>
              <a:ext uri="{FF2B5EF4-FFF2-40B4-BE49-F238E27FC236}">
                <a16:creationId xmlns="" xmlns:a16="http://schemas.microsoft.com/office/drawing/2014/main" id="{04FDA626-875B-495A-A6BD-3050FB80870E}"/>
              </a:ext>
            </a:extLst>
          </p:cNvPr>
          <p:cNvSpPr txBox="1"/>
          <p:nvPr/>
        </p:nvSpPr>
        <p:spPr>
          <a:xfrm>
            <a:off x="9083675" y="5611895"/>
            <a:ext cx="979873" cy="461665"/>
          </a:xfrm>
          <a:prstGeom prst="rect">
            <a:avLst/>
          </a:prstGeom>
          <a:noFill/>
        </p:spPr>
        <p:txBody>
          <a:bodyPr wrap="square" rtlCol="0">
            <a:spAutoFit/>
          </a:bodyPr>
          <a:lstStyle/>
          <a:p>
            <a:pPr marL="0" indent="0" algn="ctr">
              <a:buNone/>
            </a:pPr>
            <a:r>
              <a:rPr lang="en-GB" sz="1200" b="0" kern="0" dirty="0">
                <a:solidFill>
                  <a:schemeClr val="accent1"/>
                </a:solidFill>
              </a:rPr>
              <a:t>Negative returns</a:t>
            </a:r>
            <a:endParaRPr lang="en-GB" sz="1200" kern="0" dirty="0">
              <a:solidFill>
                <a:schemeClr val="accent1"/>
              </a:solidFill>
            </a:endParaRPr>
          </a:p>
        </p:txBody>
      </p:sp>
      <p:sp>
        <p:nvSpPr>
          <p:cNvPr id="33" name="Rectangle 32">
            <a:extLst>
              <a:ext uri="{FF2B5EF4-FFF2-40B4-BE49-F238E27FC236}">
                <a16:creationId xmlns="" xmlns:a16="http://schemas.microsoft.com/office/drawing/2014/main" id="{9C4E0058-0414-4085-A23F-96D62B596E05}"/>
              </a:ext>
            </a:extLst>
          </p:cNvPr>
          <p:cNvSpPr/>
          <p:nvPr/>
        </p:nvSpPr>
        <p:spPr bwMode="auto">
          <a:xfrm>
            <a:off x="8049140" y="5429310"/>
            <a:ext cx="336207" cy="358666"/>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pic>
        <p:nvPicPr>
          <p:cNvPr id="6" name="Picture 5">
            <a:extLst>
              <a:ext uri="{FF2B5EF4-FFF2-40B4-BE49-F238E27FC236}">
                <a16:creationId xmlns="" xmlns:a16="http://schemas.microsoft.com/office/drawing/2014/main" id="{EA7B41D0-9E03-4AA7-82D1-2683C32324E8}"/>
              </a:ext>
            </a:extLst>
          </p:cNvPr>
          <p:cNvPicPr>
            <a:picLocks noChangeAspect="1"/>
          </p:cNvPicPr>
          <p:nvPr/>
        </p:nvPicPr>
        <p:blipFill>
          <a:blip r:embed="rId4"/>
          <a:stretch>
            <a:fillRect/>
          </a:stretch>
        </p:blipFill>
        <p:spPr>
          <a:xfrm>
            <a:off x="4511675" y="1803494"/>
            <a:ext cx="4572000" cy="2093820"/>
          </a:xfrm>
          <a:prstGeom prst="rect">
            <a:avLst/>
          </a:prstGeom>
        </p:spPr>
      </p:pic>
      <p:sp>
        <p:nvSpPr>
          <p:cNvPr id="20" name="TextBox 19">
            <a:extLst>
              <a:ext uri="{FF2B5EF4-FFF2-40B4-BE49-F238E27FC236}">
                <a16:creationId xmlns="" xmlns:a16="http://schemas.microsoft.com/office/drawing/2014/main" id="{CFD71175-B35F-42C1-93D1-707D14B04B6F}"/>
              </a:ext>
            </a:extLst>
          </p:cNvPr>
          <p:cNvSpPr txBox="1"/>
          <p:nvPr/>
        </p:nvSpPr>
        <p:spPr>
          <a:xfrm rot="16200000">
            <a:off x="3123509" y="2529569"/>
            <a:ext cx="2025136" cy="276999"/>
          </a:xfrm>
          <a:prstGeom prst="rect">
            <a:avLst/>
          </a:prstGeom>
          <a:noFill/>
        </p:spPr>
        <p:txBody>
          <a:bodyPr wrap="square" rtlCol="0">
            <a:spAutoFit/>
          </a:bodyPr>
          <a:lstStyle/>
          <a:p>
            <a:pPr marL="0" indent="0" algn="l">
              <a:buNone/>
            </a:pPr>
            <a:r>
              <a:rPr lang="en-GB" sz="1200" b="0" kern="0" dirty="0">
                <a:solidFill>
                  <a:schemeClr val="accent1"/>
                </a:solidFill>
              </a:rPr>
              <a:t>Compounded return/%</a:t>
            </a:r>
            <a:endParaRPr lang="en-GB" sz="1200" kern="0" dirty="0">
              <a:solidFill>
                <a:schemeClr val="accent1"/>
              </a:solidFill>
            </a:endParaRPr>
          </a:p>
        </p:txBody>
      </p:sp>
      <p:sp>
        <p:nvSpPr>
          <p:cNvPr id="22" name="TextBox 21">
            <a:extLst>
              <a:ext uri="{FF2B5EF4-FFF2-40B4-BE49-F238E27FC236}">
                <a16:creationId xmlns="" xmlns:a16="http://schemas.microsoft.com/office/drawing/2014/main" id="{CDAE190F-E5AA-4264-835F-5CA1F94F9D18}"/>
              </a:ext>
            </a:extLst>
          </p:cNvPr>
          <p:cNvSpPr txBox="1"/>
          <p:nvPr/>
        </p:nvSpPr>
        <p:spPr>
          <a:xfrm>
            <a:off x="6307739" y="3897315"/>
            <a:ext cx="979873" cy="276999"/>
          </a:xfrm>
          <a:prstGeom prst="rect">
            <a:avLst/>
          </a:prstGeom>
          <a:noFill/>
        </p:spPr>
        <p:txBody>
          <a:bodyPr wrap="square" rtlCol="0">
            <a:spAutoFit/>
          </a:bodyPr>
          <a:lstStyle/>
          <a:p>
            <a:pPr marL="0" indent="0" algn="ctr">
              <a:buNone/>
            </a:pPr>
            <a:r>
              <a:rPr lang="en-GB" sz="1200" b="0" kern="0" dirty="0">
                <a:solidFill>
                  <a:schemeClr val="accent1"/>
                </a:solidFill>
              </a:rPr>
              <a:t>Prediction</a:t>
            </a:r>
            <a:endParaRPr lang="en-GB" sz="1200" kern="0" dirty="0">
              <a:solidFill>
                <a:schemeClr val="accent1"/>
              </a:solidFill>
            </a:endParaRPr>
          </a:p>
        </p:txBody>
      </p:sp>
      <p:cxnSp>
        <p:nvCxnSpPr>
          <p:cNvPr id="15" name="Straight Connector 14">
            <a:extLst>
              <a:ext uri="{FF2B5EF4-FFF2-40B4-BE49-F238E27FC236}">
                <a16:creationId xmlns="" xmlns:a16="http://schemas.microsoft.com/office/drawing/2014/main" id="{A9900FF6-7022-48D3-9B83-0FFCDF1A60CB}"/>
              </a:ext>
            </a:extLst>
          </p:cNvPr>
          <p:cNvCxnSpPr>
            <a:stCxn id="6" idx="1"/>
            <a:endCxn id="6" idx="3"/>
          </p:cNvCxnSpPr>
          <p:nvPr/>
        </p:nvCxnSpPr>
        <p:spPr bwMode="auto">
          <a:xfrm>
            <a:off x="4511675" y="2850404"/>
            <a:ext cx="4572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Box 26">
            <a:extLst>
              <a:ext uri="{FF2B5EF4-FFF2-40B4-BE49-F238E27FC236}">
                <a16:creationId xmlns="" xmlns:a16="http://schemas.microsoft.com/office/drawing/2014/main" id="{9E785B98-0FF5-45AE-A094-F3161532C85D}"/>
              </a:ext>
            </a:extLst>
          </p:cNvPr>
          <p:cNvSpPr txBox="1"/>
          <p:nvPr/>
        </p:nvSpPr>
        <p:spPr>
          <a:xfrm>
            <a:off x="9083676" y="2246527"/>
            <a:ext cx="979873" cy="461665"/>
          </a:xfrm>
          <a:prstGeom prst="rect">
            <a:avLst/>
          </a:prstGeom>
          <a:noFill/>
        </p:spPr>
        <p:txBody>
          <a:bodyPr wrap="square" rtlCol="0">
            <a:spAutoFit/>
          </a:bodyPr>
          <a:lstStyle/>
          <a:p>
            <a:pPr marL="0" indent="0" algn="ctr">
              <a:buNone/>
            </a:pPr>
            <a:r>
              <a:rPr lang="en-GB" sz="1200" b="0" kern="0" dirty="0">
                <a:solidFill>
                  <a:schemeClr val="accent1"/>
                </a:solidFill>
              </a:rPr>
              <a:t>Positive returns</a:t>
            </a:r>
            <a:endParaRPr lang="en-GB" sz="1200" kern="0" dirty="0">
              <a:solidFill>
                <a:schemeClr val="accent1"/>
              </a:solidFill>
            </a:endParaRPr>
          </a:p>
        </p:txBody>
      </p:sp>
      <p:sp>
        <p:nvSpPr>
          <p:cNvPr id="28" name="TextBox 27">
            <a:extLst>
              <a:ext uri="{FF2B5EF4-FFF2-40B4-BE49-F238E27FC236}">
                <a16:creationId xmlns="" xmlns:a16="http://schemas.microsoft.com/office/drawing/2014/main" id="{3A5FD1BD-93DD-4014-B458-B719905059A9}"/>
              </a:ext>
            </a:extLst>
          </p:cNvPr>
          <p:cNvSpPr txBox="1"/>
          <p:nvPr/>
        </p:nvSpPr>
        <p:spPr>
          <a:xfrm>
            <a:off x="9083675" y="3091074"/>
            <a:ext cx="979873" cy="461665"/>
          </a:xfrm>
          <a:prstGeom prst="rect">
            <a:avLst/>
          </a:prstGeom>
          <a:noFill/>
        </p:spPr>
        <p:txBody>
          <a:bodyPr wrap="square" rtlCol="0">
            <a:spAutoFit/>
          </a:bodyPr>
          <a:lstStyle/>
          <a:p>
            <a:pPr marL="0" indent="0" algn="ctr">
              <a:buNone/>
            </a:pPr>
            <a:r>
              <a:rPr lang="en-GB" sz="1200" b="0" kern="0" dirty="0">
                <a:solidFill>
                  <a:schemeClr val="accent1"/>
                </a:solidFill>
              </a:rPr>
              <a:t>Negative returns</a:t>
            </a:r>
            <a:endParaRPr lang="en-GB" sz="1200" kern="0" dirty="0">
              <a:solidFill>
                <a:schemeClr val="accent1"/>
              </a:solidFill>
            </a:endParaRPr>
          </a:p>
        </p:txBody>
      </p:sp>
      <p:sp>
        <p:nvSpPr>
          <p:cNvPr id="16" name="Rectangle 15">
            <a:extLst>
              <a:ext uri="{FF2B5EF4-FFF2-40B4-BE49-F238E27FC236}">
                <a16:creationId xmlns="" xmlns:a16="http://schemas.microsoft.com/office/drawing/2014/main" id="{4962FF4A-7D57-4F3B-825E-387817046EBF}"/>
              </a:ext>
            </a:extLst>
          </p:cNvPr>
          <p:cNvSpPr/>
          <p:nvPr/>
        </p:nvSpPr>
        <p:spPr bwMode="auto">
          <a:xfrm>
            <a:off x="8064844" y="2889101"/>
            <a:ext cx="336207" cy="358666"/>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cxnSp>
        <p:nvCxnSpPr>
          <p:cNvPr id="34" name="Straight Connector 33">
            <a:extLst>
              <a:ext uri="{FF2B5EF4-FFF2-40B4-BE49-F238E27FC236}">
                <a16:creationId xmlns="" xmlns:a16="http://schemas.microsoft.com/office/drawing/2014/main" id="{6454C62B-7F3A-4126-B61A-35BFAEA64D43}"/>
              </a:ext>
            </a:extLst>
          </p:cNvPr>
          <p:cNvCxnSpPr>
            <a:cxnSpLocks/>
          </p:cNvCxnSpPr>
          <p:nvPr/>
        </p:nvCxnSpPr>
        <p:spPr bwMode="auto">
          <a:xfrm>
            <a:off x="9309532" y="2850404"/>
            <a:ext cx="52815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 xmlns:a16="http://schemas.microsoft.com/office/drawing/2014/main" id="{6CCA77F5-B3FE-4CE6-8AAC-D550AF94677B}"/>
              </a:ext>
            </a:extLst>
          </p:cNvPr>
          <p:cNvCxnSpPr>
            <a:cxnSpLocks/>
          </p:cNvCxnSpPr>
          <p:nvPr/>
        </p:nvCxnSpPr>
        <p:spPr bwMode="auto">
          <a:xfrm>
            <a:off x="9288938" y="5375303"/>
            <a:ext cx="52815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1" name="TextBox 30">
            <a:extLst>
              <a:ext uri="{FF2B5EF4-FFF2-40B4-BE49-F238E27FC236}">
                <a16:creationId xmlns="" xmlns:a16="http://schemas.microsoft.com/office/drawing/2014/main" id="{9576746E-89D4-473F-A26C-D21CF604E73B}"/>
              </a:ext>
            </a:extLst>
          </p:cNvPr>
          <p:cNvSpPr txBox="1"/>
          <p:nvPr/>
        </p:nvSpPr>
        <p:spPr>
          <a:xfrm>
            <a:off x="4285820" y="2708192"/>
            <a:ext cx="277001" cy="276999"/>
          </a:xfrm>
          <a:prstGeom prst="rect">
            <a:avLst/>
          </a:prstGeom>
          <a:noFill/>
        </p:spPr>
        <p:txBody>
          <a:bodyPr wrap="square" rtlCol="0">
            <a:spAutoFit/>
          </a:bodyPr>
          <a:lstStyle/>
          <a:p>
            <a:pPr marL="0" indent="0" algn="ctr">
              <a:buNone/>
            </a:pPr>
            <a:r>
              <a:rPr lang="en-GB" sz="1200" b="0" kern="0" dirty="0">
                <a:solidFill>
                  <a:schemeClr val="accent1"/>
                </a:solidFill>
              </a:rPr>
              <a:t>0</a:t>
            </a:r>
            <a:endParaRPr lang="en-GB" sz="1200" kern="0" dirty="0">
              <a:solidFill>
                <a:schemeClr val="accent1"/>
              </a:solidFill>
            </a:endParaRPr>
          </a:p>
        </p:txBody>
      </p:sp>
      <p:sp>
        <p:nvSpPr>
          <p:cNvPr id="32" name="TextBox 31">
            <a:extLst>
              <a:ext uri="{FF2B5EF4-FFF2-40B4-BE49-F238E27FC236}">
                <a16:creationId xmlns="" xmlns:a16="http://schemas.microsoft.com/office/drawing/2014/main" id="{BD0E76A9-DC51-497B-880A-78E2A45E57E7}"/>
              </a:ext>
            </a:extLst>
          </p:cNvPr>
          <p:cNvSpPr txBox="1"/>
          <p:nvPr/>
        </p:nvSpPr>
        <p:spPr>
          <a:xfrm>
            <a:off x="4296025" y="1691666"/>
            <a:ext cx="277001" cy="276999"/>
          </a:xfrm>
          <a:prstGeom prst="rect">
            <a:avLst/>
          </a:prstGeom>
          <a:noFill/>
        </p:spPr>
        <p:txBody>
          <a:bodyPr wrap="square" rtlCol="0">
            <a:spAutoFit/>
          </a:bodyPr>
          <a:lstStyle/>
          <a:p>
            <a:pPr marL="0" indent="0" algn="ctr">
              <a:buNone/>
            </a:pPr>
            <a:r>
              <a:rPr lang="en-GB" sz="1200" b="0" kern="0" dirty="0">
                <a:solidFill>
                  <a:schemeClr val="accent1"/>
                </a:solidFill>
              </a:rPr>
              <a:t>8</a:t>
            </a:r>
            <a:endParaRPr lang="en-GB" sz="1200" kern="0" dirty="0">
              <a:solidFill>
                <a:schemeClr val="accent1"/>
              </a:solidFill>
            </a:endParaRPr>
          </a:p>
        </p:txBody>
      </p:sp>
      <p:sp>
        <p:nvSpPr>
          <p:cNvPr id="35" name="TextBox 34">
            <a:extLst>
              <a:ext uri="{FF2B5EF4-FFF2-40B4-BE49-F238E27FC236}">
                <a16:creationId xmlns="" xmlns:a16="http://schemas.microsoft.com/office/drawing/2014/main" id="{01345F4E-72E2-45A8-88D7-8FDDDB08299D}"/>
              </a:ext>
            </a:extLst>
          </p:cNvPr>
          <p:cNvSpPr txBox="1"/>
          <p:nvPr/>
        </p:nvSpPr>
        <p:spPr>
          <a:xfrm>
            <a:off x="4224398" y="3728431"/>
            <a:ext cx="358905" cy="276999"/>
          </a:xfrm>
          <a:prstGeom prst="rect">
            <a:avLst/>
          </a:prstGeom>
          <a:noFill/>
        </p:spPr>
        <p:txBody>
          <a:bodyPr wrap="square" rtlCol="0">
            <a:spAutoFit/>
          </a:bodyPr>
          <a:lstStyle/>
          <a:p>
            <a:pPr marL="0" indent="0" algn="ctr">
              <a:buNone/>
            </a:pPr>
            <a:r>
              <a:rPr lang="en-GB" sz="1200" b="0" kern="0" dirty="0">
                <a:solidFill>
                  <a:schemeClr val="accent1"/>
                </a:solidFill>
              </a:rPr>
              <a:t>-8</a:t>
            </a:r>
            <a:endParaRPr lang="en-GB" sz="1200" kern="0" dirty="0">
              <a:solidFill>
                <a:schemeClr val="accent1"/>
              </a:solidFill>
            </a:endParaRPr>
          </a:p>
        </p:txBody>
      </p:sp>
      <p:sp>
        <p:nvSpPr>
          <p:cNvPr id="37" name="TextBox 36">
            <a:extLst>
              <a:ext uri="{FF2B5EF4-FFF2-40B4-BE49-F238E27FC236}">
                <a16:creationId xmlns="" xmlns:a16="http://schemas.microsoft.com/office/drawing/2014/main" id="{5D125BCB-797F-4FAE-BB01-90E05ECA9FF6}"/>
              </a:ext>
            </a:extLst>
          </p:cNvPr>
          <p:cNvSpPr txBox="1"/>
          <p:nvPr/>
        </p:nvSpPr>
        <p:spPr>
          <a:xfrm>
            <a:off x="4290560" y="5250813"/>
            <a:ext cx="277001" cy="276999"/>
          </a:xfrm>
          <a:prstGeom prst="rect">
            <a:avLst/>
          </a:prstGeom>
          <a:noFill/>
        </p:spPr>
        <p:txBody>
          <a:bodyPr wrap="square" rtlCol="0">
            <a:spAutoFit/>
          </a:bodyPr>
          <a:lstStyle/>
          <a:p>
            <a:pPr marL="0" indent="0" algn="ctr">
              <a:buNone/>
            </a:pPr>
            <a:r>
              <a:rPr lang="en-GB" sz="1200" b="0" kern="0" dirty="0">
                <a:solidFill>
                  <a:schemeClr val="accent1"/>
                </a:solidFill>
              </a:rPr>
              <a:t>0</a:t>
            </a:r>
            <a:endParaRPr lang="en-GB" sz="1200" kern="0" dirty="0">
              <a:solidFill>
                <a:schemeClr val="accent1"/>
              </a:solidFill>
            </a:endParaRPr>
          </a:p>
        </p:txBody>
      </p:sp>
      <p:sp>
        <p:nvSpPr>
          <p:cNvPr id="38" name="TextBox 37">
            <a:extLst>
              <a:ext uri="{FF2B5EF4-FFF2-40B4-BE49-F238E27FC236}">
                <a16:creationId xmlns="" xmlns:a16="http://schemas.microsoft.com/office/drawing/2014/main" id="{7773DA59-579D-4E74-8B65-49B2B21F5DF9}"/>
              </a:ext>
            </a:extLst>
          </p:cNvPr>
          <p:cNvSpPr txBox="1"/>
          <p:nvPr/>
        </p:nvSpPr>
        <p:spPr>
          <a:xfrm>
            <a:off x="4300765" y="4234287"/>
            <a:ext cx="277001" cy="276999"/>
          </a:xfrm>
          <a:prstGeom prst="rect">
            <a:avLst/>
          </a:prstGeom>
          <a:noFill/>
        </p:spPr>
        <p:txBody>
          <a:bodyPr wrap="square" rtlCol="0">
            <a:spAutoFit/>
          </a:bodyPr>
          <a:lstStyle/>
          <a:p>
            <a:pPr marL="0" indent="0" algn="ctr">
              <a:buNone/>
            </a:pPr>
            <a:r>
              <a:rPr lang="en-GB" sz="1200" b="0" kern="0" dirty="0">
                <a:solidFill>
                  <a:schemeClr val="accent1"/>
                </a:solidFill>
              </a:rPr>
              <a:t>8</a:t>
            </a:r>
            <a:endParaRPr lang="en-GB" sz="1200" kern="0" dirty="0">
              <a:solidFill>
                <a:schemeClr val="accent1"/>
              </a:solidFill>
            </a:endParaRPr>
          </a:p>
        </p:txBody>
      </p:sp>
      <p:sp>
        <p:nvSpPr>
          <p:cNvPr id="39" name="TextBox 38">
            <a:extLst>
              <a:ext uri="{FF2B5EF4-FFF2-40B4-BE49-F238E27FC236}">
                <a16:creationId xmlns="" xmlns:a16="http://schemas.microsoft.com/office/drawing/2014/main" id="{7AD7A8DE-CF10-4C32-960D-EAFD38E0A117}"/>
              </a:ext>
            </a:extLst>
          </p:cNvPr>
          <p:cNvSpPr txBox="1"/>
          <p:nvPr/>
        </p:nvSpPr>
        <p:spPr>
          <a:xfrm>
            <a:off x="4229138" y="6271052"/>
            <a:ext cx="358905" cy="276999"/>
          </a:xfrm>
          <a:prstGeom prst="rect">
            <a:avLst/>
          </a:prstGeom>
          <a:noFill/>
        </p:spPr>
        <p:txBody>
          <a:bodyPr wrap="square" rtlCol="0">
            <a:spAutoFit/>
          </a:bodyPr>
          <a:lstStyle/>
          <a:p>
            <a:pPr marL="0" indent="0" algn="ctr">
              <a:buNone/>
            </a:pPr>
            <a:r>
              <a:rPr lang="en-GB" sz="1200" b="0" kern="0" dirty="0">
                <a:solidFill>
                  <a:schemeClr val="accent1"/>
                </a:solidFill>
              </a:rPr>
              <a:t>-8</a:t>
            </a:r>
            <a:endParaRPr lang="en-GB" sz="1200" kern="0" dirty="0">
              <a:solidFill>
                <a:schemeClr val="accent1"/>
              </a:solidFill>
            </a:endParaRPr>
          </a:p>
        </p:txBody>
      </p:sp>
    </p:spTree>
    <p:extLst>
      <p:ext uri="{BB962C8B-B14F-4D97-AF65-F5344CB8AC3E}">
        <p14:creationId xmlns:p14="http://schemas.microsoft.com/office/powerpoint/2010/main" val="317959902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Negative Skew Indicator</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28</a:t>
            </a:fld>
            <a:endParaRPr lang="en-US" dirty="0">
              <a:latin typeface="+mj-lt"/>
            </a:endParaRPr>
          </a:p>
        </p:txBody>
      </p:sp>
      <p:pic>
        <p:nvPicPr>
          <p:cNvPr id="3" name="Picture 2">
            <a:extLst>
              <a:ext uri="{FF2B5EF4-FFF2-40B4-BE49-F238E27FC236}">
                <a16:creationId xmlns="" xmlns:a16="http://schemas.microsoft.com/office/drawing/2014/main" id="{D84B2B20-242C-462A-9AE0-209F6E4F98CC}"/>
              </a:ext>
            </a:extLst>
          </p:cNvPr>
          <p:cNvPicPr>
            <a:picLocks noChangeAspect="1"/>
          </p:cNvPicPr>
          <p:nvPr/>
        </p:nvPicPr>
        <p:blipFill>
          <a:blip r:embed="rId3"/>
          <a:stretch>
            <a:fillRect/>
          </a:stretch>
        </p:blipFill>
        <p:spPr>
          <a:xfrm>
            <a:off x="2159856" y="1008600"/>
            <a:ext cx="7872289" cy="5145601"/>
          </a:xfrm>
          <a:prstGeom prst="rect">
            <a:avLst/>
          </a:prstGeom>
        </p:spPr>
      </p:pic>
    </p:spTree>
    <p:extLst>
      <p:ext uri="{BB962C8B-B14F-4D97-AF65-F5344CB8AC3E}">
        <p14:creationId xmlns:p14="http://schemas.microsoft.com/office/powerpoint/2010/main" val="378188653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Investor Sentiment: Risk Appetite</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29</a:t>
            </a:fld>
            <a:endParaRPr lang="en-US" dirty="0">
              <a:latin typeface="+mj-lt"/>
            </a:endParaRPr>
          </a:p>
        </p:txBody>
      </p:sp>
      <p:sp>
        <p:nvSpPr>
          <p:cNvPr id="14" name="TextBox 13">
            <a:extLst>
              <a:ext uri="{FF2B5EF4-FFF2-40B4-BE49-F238E27FC236}">
                <a16:creationId xmlns="" xmlns:a16="http://schemas.microsoft.com/office/drawing/2014/main" id="{A8048BAD-D92B-4A65-9831-DA04B9650BD9}"/>
              </a:ext>
            </a:extLst>
          </p:cNvPr>
          <p:cNvSpPr txBox="1"/>
          <p:nvPr/>
        </p:nvSpPr>
        <p:spPr>
          <a:xfrm>
            <a:off x="1966913" y="1184412"/>
            <a:ext cx="8258175" cy="338554"/>
          </a:xfrm>
          <a:prstGeom prst="rect">
            <a:avLst/>
          </a:prstGeom>
          <a:noFill/>
        </p:spPr>
        <p:txBody>
          <a:bodyPr wrap="square" rtlCol="0">
            <a:spAutoFit/>
          </a:bodyPr>
          <a:lstStyle/>
          <a:p>
            <a:pPr algn="ctr"/>
            <a:r>
              <a:rPr lang="en-GB" sz="1600" b="0" i="1" dirty="0">
                <a:solidFill>
                  <a:schemeClr val="accent1"/>
                </a:solidFill>
              </a:rPr>
              <a:t>“Risk Aversion”, “</a:t>
            </a:r>
            <a:r>
              <a:rPr lang="en-GB" sz="1600" i="1" dirty="0">
                <a:solidFill>
                  <a:schemeClr val="accent1"/>
                </a:solidFill>
              </a:rPr>
              <a:t>Risk Appetite</a:t>
            </a:r>
            <a:r>
              <a:rPr lang="en-GB" sz="1600" b="0" i="1" dirty="0">
                <a:solidFill>
                  <a:schemeClr val="accent1"/>
                </a:solidFill>
              </a:rPr>
              <a:t>”, “Investor Confidence”, “Investor Sentiment” </a:t>
            </a:r>
          </a:p>
        </p:txBody>
      </p:sp>
      <p:sp>
        <p:nvSpPr>
          <p:cNvPr id="15" name="TextBox 14">
            <a:extLst>
              <a:ext uri="{FF2B5EF4-FFF2-40B4-BE49-F238E27FC236}">
                <a16:creationId xmlns="" xmlns:a16="http://schemas.microsoft.com/office/drawing/2014/main" id="{095C06B9-280E-4B9D-81D9-499F0D2F76FC}"/>
              </a:ext>
            </a:extLst>
          </p:cNvPr>
          <p:cNvSpPr txBox="1"/>
          <p:nvPr/>
        </p:nvSpPr>
        <p:spPr>
          <a:xfrm>
            <a:off x="1882776" y="1711599"/>
            <a:ext cx="8389938" cy="1569660"/>
          </a:xfrm>
          <a:prstGeom prst="rect">
            <a:avLst/>
          </a:prstGeom>
          <a:noFill/>
        </p:spPr>
        <p:txBody>
          <a:bodyPr wrap="square" rtlCol="0">
            <a:spAutoFit/>
          </a:bodyPr>
          <a:lstStyle/>
          <a:p>
            <a:pPr algn="l"/>
            <a:r>
              <a:rPr lang="en-GB" sz="1600" b="0" dirty="0">
                <a:solidFill>
                  <a:schemeClr val="accent1"/>
                </a:solidFill>
              </a:rPr>
              <a:t>Most macroeconomic and asset-pricing models incorporate some assumptions or model of Risk Appetite.</a:t>
            </a:r>
          </a:p>
          <a:p>
            <a:pPr algn="l"/>
            <a:endParaRPr lang="en-GB" sz="1600" b="0" dirty="0">
              <a:solidFill>
                <a:schemeClr val="accent1"/>
              </a:solidFill>
            </a:endParaRPr>
          </a:p>
          <a:p>
            <a:pPr algn="l"/>
            <a:r>
              <a:rPr lang="en-GB" sz="1600" b="0" dirty="0">
                <a:solidFill>
                  <a:schemeClr val="accent1"/>
                </a:solidFill>
              </a:rPr>
              <a:t>Low Risk Appetite                  higher cost of capital, potentially limits business investment</a:t>
            </a:r>
          </a:p>
          <a:p>
            <a:pPr algn="l"/>
            <a:endParaRPr lang="en-GB" sz="1600" b="0" dirty="0">
              <a:solidFill>
                <a:schemeClr val="accent1"/>
              </a:solidFill>
            </a:endParaRPr>
          </a:p>
          <a:p>
            <a:pPr algn="l"/>
            <a:r>
              <a:rPr lang="en-GB" sz="1600" b="0" dirty="0">
                <a:solidFill>
                  <a:schemeClr val="accent1"/>
                </a:solidFill>
              </a:rPr>
              <a:t>High Risk Appetite                 can produce booms in asset prices, and lead to recession</a:t>
            </a:r>
          </a:p>
        </p:txBody>
      </p:sp>
      <p:sp>
        <p:nvSpPr>
          <p:cNvPr id="16" name="Arrow: Right 15">
            <a:extLst>
              <a:ext uri="{FF2B5EF4-FFF2-40B4-BE49-F238E27FC236}">
                <a16:creationId xmlns="" xmlns:a16="http://schemas.microsoft.com/office/drawing/2014/main" id="{756BB9D2-F241-4626-B567-291CC7DBFE26}"/>
              </a:ext>
            </a:extLst>
          </p:cNvPr>
          <p:cNvSpPr/>
          <p:nvPr/>
        </p:nvSpPr>
        <p:spPr bwMode="auto">
          <a:xfrm>
            <a:off x="3894736" y="2521142"/>
            <a:ext cx="399668" cy="211846"/>
          </a:xfrm>
          <a:prstGeom prst="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17" name="Arrow: Right 16">
            <a:extLst>
              <a:ext uri="{FF2B5EF4-FFF2-40B4-BE49-F238E27FC236}">
                <a16:creationId xmlns="" xmlns:a16="http://schemas.microsoft.com/office/drawing/2014/main" id="{06F8D86E-FD6B-41DC-8323-961C5FDC3757}"/>
              </a:ext>
            </a:extLst>
          </p:cNvPr>
          <p:cNvSpPr/>
          <p:nvPr/>
        </p:nvSpPr>
        <p:spPr bwMode="auto">
          <a:xfrm>
            <a:off x="3907093" y="3003056"/>
            <a:ext cx="399668" cy="211846"/>
          </a:xfrm>
          <a:prstGeom prst="rightArrow">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pic>
        <p:nvPicPr>
          <p:cNvPr id="4" name="Picture 3">
            <a:extLst>
              <a:ext uri="{FF2B5EF4-FFF2-40B4-BE49-F238E27FC236}">
                <a16:creationId xmlns="" xmlns:a16="http://schemas.microsoft.com/office/drawing/2014/main" id="{11C9339A-23A5-4B61-8CBE-82476EC1414E}"/>
              </a:ext>
            </a:extLst>
          </p:cNvPr>
          <p:cNvPicPr>
            <a:picLocks noChangeAspect="1"/>
          </p:cNvPicPr>
          <p:nvPr/>
        </p:nvPicPr>
        <p:blipFill>
          <a:blip r:embed="rId3"/>
          <a:stretch>
            <a:fillRect/>
          </a:stretch>
        </p:blipFill>
        <p:spPr>
          <a:xfrm>
            <a:off x="4414838" y="3612305"/>
            <a:ext cx="3362325" cy="256222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 xmlns:a16="http://schemas.microsoft.com/office/drawing/2014/main" id="{4F74D178-15C2-4B16-865B-A8AE95493793}"/>
              </a:ext>
            </a:extLst>
          </p:cNvPr>
          <p:cNvSpPr txBox="1"/>
          <p:nvPr/>
        </p:nvSpPr>
        <p:spPr>
          <a:xfrm>
            <a:off x="7933038" y="5833003"/>
            <a:ext cx="2191265" cy="400110"/>
          </a:xfrm>
          <a:prstGeom prst="rect">
            <a:avLst/>
          </a:prstGeom>
          <a:noFill/>
        </p:spPr>
        <p:txBody>
          <a:bodyPr wrap="square" rtlCol="0">
            <a:spAutoFit/>
          </a:bodyPr>
          <a:lstStyle/>
          <a:p>
            <a:pPr algn="l"/>
            <a:r>
              <a:rPr lang="en-GB" sz="1000" b="0" dirty="0">
                <a:solidFill>
                  <a:schemeClr val="accent1"/>
                </a:solidFill>
              </a:rPr>
              <a:t>A Brief Survey of Risk Appetite Indexes, Illing and Aaron</a:t>
            </a:r>
            <a:endParaRPr lang="en-US" sz="1000" b="0" dirty="0">
              <a:solidFill>
                <a:schemeClr val="accent1"/>
              </a:solidFill>
            </a:endParaRPr>
          </a:p>
        </p:txBody>
      </p:sp>
    </p:spTree>
    <p:extLst>
      <p:ext uri="{BB962C8B-B14F-4D97-AF65-F5344CB8AC3E}">
        <p14:creationId xmlns:p14="http://schemas.microsoft.com/office/powerpoint/2010/main" val="19012787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1FA87DC-71EF-4F95-9AFE-D5737B78BAE2}"/>
              </a:ext>
            </a:extLst>
          </p:cNvPr>
          <p:cNvPicPr>
            <a:picLocks noChangeAspect="1"/>
          </p:cNvPicPr>
          <p:nvPr/>
        </p:nvPicPr>
        <p:blipFill>
          <a:blip r:embed="rId3"/>
          <a:stretch>
            <a:fillRect/>
          </a:stretch>
        </p:blipFill>
        <p:spPr>
          <a:xfrm>
            <a:off x="0" y="1925678"/>
            <a:ext cx="12192000" cy="3458280"/>
          </a:xfrm>
          <a:prstGeom prst="rect">
            <a:avLst/>
          </a:prstGeom>
        </p:spPr>
      </p:pic>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Aspects of our Approach</a:t>
            </a:r>
          </a:p>
        </p:txBody>
      </p:sp>
      <p:sp>
        <p:nvSpPr>
          <p:cNvPr id="16" name="Rectangle 99">
            <a:extLst>
              <a:ext uri="{FF2B5EF4-FFF2-40B4-BE49-F238E27FC236}">
                <a16:creationId xmlns="" xmlns:a16="http://schemas.microsoft.com/office/drawing/2014/main" id="{CE9163A8-C54F-4BE4-BA39-7FA5BB444C24}"/>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a:t>
            </a:fld>
            <a:endParaRPr lang="en-US" dirty="0">
              <a:latin typeface="+mj-lt"/>
            </a:endParaRPr>
          </a:p>
        </p:txBody>
      </p:sp>
      <p:sp>
        <p:nvSpPr>
          <p:cNvPr id="4" name="Rectangle 3">
            <a:extLst>
              <a:ext uri="{FF2B5EF4-FFF2-40B4-BE49-F238E27FC236}">
                <a16:creationId xmlns="" xmlns:a16="http://schemas.microsoft.com/office/drawing/2014/main" id="{EC0E543D-45D8-4D97-9A59-5AC1130E07B4}"/>
              </a:ext>
            </a:extLst>
          </p:cNvPr>
          <p:cNvSpPr/>
          <p:nvPr/>
        </p:nvSpPr>
        <p:spPr bwMode="auto">
          <a:xfrm>
            <a:off x="4930775" y="1313941"/>
            <a:ext cx="2330450" cy="2376000"/>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AI and Deep Domain Knowledge</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 </a:t>
            </a:r>
          </a:p>
          <a:p>
            <a:pPr marL="0" marR="0" indent="0" algn="ctr" defTabSz="914400" rtl="0" eaLnBrk="0" fontAlgn="base" latinLnBrk="0" hangingPunct="0">
              <a:lnSpc>
                <a:spcPct val="100000"/>
              </a:lnSpc>
              <a:spcBef>
                <a:spcPct val="0"/>
              </a:spcBef>
              <a:spcAft>
                <a:spcPct val="0"/>
              </a:spcAft>
              <a:buClrTx/>
              <a:buSzTx/>
              <a:buFontTx/>
              <a:buNone/>
              <a:tabLst/>
            </a:pPr>
            <a:r>
              <a:rPr lang="en-GB" sz="1200" b="0" dirty="0">
                <a:solidFill>
                  <a:schemeClr val="accent1"/>
                </a:solidFill>
              </a:rPr>
              <a:t>The team has experience of applying data science and AI to financial market problems within investment banking and asset management. This includes dealing with: noisy data, changing regimes, and market behaviour. </a:t>
            </a:r>
            <a:endParaRPr kumimoji="0" lang="en-GB" sz="800" b="0" i="0" u="none" strike="noStrike" cap="none" normalizeH="0" baseline="0" dirty="0">
              <a:ln>
                <a:noFill/>
              </a:ln>
              <a:solidFill>
                <a:schemeClr val="accent1"/>
              </a:solidFill>
              <a:effectLst/>
              <a:latin typeface="+mj-lt"/>
              <a:ea typeface="ヒラギノ角ゴ Pro W3" pitchFamily="1" charset="-128"/>
            </a:endParaRPr>
          </a:p>
        </p:txBody>
      </p:sp>
      <p:sp>
        <p:nvSpPr>
          <p:cNvPr id="12" name="Rectangle 11">
            <a:extLst>
              <a:ext uri="{FF2B5EF4-FFF2-40B4-BE49-F238E27FC236}">
                <a16:creationId xmlns="" xmlns:a16="http://schemas.microsoft.com/office/drawing/2014/main" id="{06159D12-BD76-42D4-BA38-450FF0DB9E44}"/>
              </a:ext>
            </a:extLst>
          </p:cNvPr>
          <p:cNvSpPr/>
          <p:nvPr/>
        </p:nvSpPr>
        <p:spPr bwMode="auto">
          <a:xfrm>
            <a:off x="1882775" y="1313941"/>
            <a:ext cx="2330450" cy="2376000"/>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Established Macro Framework</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We make use of an established macro framework, developed over the last 30 years, to guide aspects such as variable selection for the models. It also provides custom indicators such as Risk Appetite as inputs.</a:t>
            </a:r>
          </a:p>
        </p:txBody>
      </p:sp>
      <p:sp>
        <p:nvSpPr>
          <p:cNvPr id="13" name="Rectangle 12">
            <a:extLst>
              <a:ext uri="{FF2B5EF4-FFF2-40B4-BE49-F238E27FC236}">
                <a16:creationId xmlns="" xmlns:a16="http://schemas.microsoft.com/office/drawing/2014/main" id="{7B1FCE8F-605C-4B55-B458-482D29CAC5FA}"/>
              </a:ext>
            </a:extLst>
          </p:cNvPr>
          <p:cNvSpPr/>
          <p:nvPr/>
        </p:nvSpPr>
        <p:spPr bwMode="auto">
          <a:xfrm>
            <a:off x="4930774" y="3922098"/>
            <a:ext cx="2330450" cy="1800881"/>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Explainable AI</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We specialize in Explainable AI, which allows us to understand the prediction system, and also to explain its investment decisions to clients. </a:t>
            </a:r>
          </a:p>
        </p:txBody>
      </p:sp>
      <p:sp>
        <p:nvSpPr>
          <p:cNvPr id="14" name="Rectangle 13">
            <a:extLst>
              <a:ext uri="{FF2B5EF4-FFF2-40B4-BE49-F238E27FC236}">
                <a16:creationId xmlns="" xmlns:a16="http://schemas.microsoft.com/office/drawing/2014/main" id="{E5F12F26-47C7-4638-957A-DC3175998D61}"/>
              </a:ext>
            </a:extLst>
          </p:cNvPr>
          <p:cNvSpPr/>
          <p:nvPr/>
        </p:nvSpPr>
        <p:spPr bwMode="auto">
          <a:xfrm>
            <a:off x="7912100" y="1313941"/>
            <a:ext cx="2330450" cy="2376000"/>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Flexible AI Platform</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We have developed a flexible platform which makes evidence based predictions across markets worldwide. This can be used to power a variety of investment products, covering both asset (our initial focus) and security selection.</a:t>
            </a:r>
          </a:p>
        </p:txBody>
      </p:sp>
      <p:sp>
        <p:nvSpPr>
          <p:cNvPr id="17" name="Rectangle 16">
            <a:extLst>
              <a:ext uri="{FF2B5EF4-FFF2-40B4-BE49-F238E27FC236}">
                <a16:creationId xmlns="" xmlns:a16="http://schemas.microsoft.com/office/drawing/2014/main" id="{9B8506C7-2C5A-4CC5-AC8D-A364DAB6CA1F}"/>
              </a:ext>
            </a:extLst>
          </p:cNvPr>
          <p:cNvSpPr/>
          <p:nvPr/>
        </p:nvSpPr>
        <p:spPr bwMode="auto">
          <a:xfrm>
            <a:off x="7912100" y="3922097"/>
            <a:ext cx="2330450" cy="1800881"/>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High Performance Computing</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We use high performance computing techniques, which includes both GPUs and FPGAs.</a:t>
            </a:r>
          </a:p>
        </p:txBody>
      </p:sp>
      <p:sp>
        <p:nvSpPr>
          <p:cNvPr id="18" name="Rectangle 17">
            <a:extLst>
              <a:ext uri="{FF2B5EF4-FFF2-40B4-BE49-F238E27FC236}">
                <a16:creationId xmlns="" xmlns:a16="http://schemas.microsoft.com/office/drawing/2014/main" id="{5782D258-A0B3-4004-B3F9-DC581B5E4786}"/>
              </a:ext>
            </a:extLst>
          </p:cNvPr>
          <p:cNvSpPr/>
          <p:nvPr/>
        </p:nvSpPr>
        <p:spPr bwMode="auto">
          <a:xfrm>
            <a:off x="1882775" y="3922096"/>
            <a:ext cx="2330450" cy="1800881"/>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Fundamental and Systematic</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a:solidFill>
                  <a:schemeClr val="accent1"/>
                </a:solidFill>
              </a:rPr>
              <a:t>We blend fundamental insight (human intelligence) with very advanced data processing and systematic execution (machine intelligence).</a:t>
            </a:r>
          </a:p>
        </p:txBody>
      </p:sp>
    </p:spTree>
    <p:extLst>
      <p:ext uri="{BB962C8B-B14F-4D97-AF65-F5344CB8AC3E}">
        <p14:creationId xmlns:p14="http://schemas.microsoft.com/office/powerpoint/2010/main" val="292286870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Investor Sentiment: Risk Appetite</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30</a:t>
            </a:fld>
            <a:endParaRPr lang="en-US" dirty="0">
              <a:latin typeface="+mj-lt"/>
            </a:endParaRPr>
          </a:p>
        </p:txBody>
      </p:sp>
      <p:pic>
        <p:nvPicPr>
          <p:cNvPr id="7" name="Picture 6">
            <a:extLst>
              <a:ext uri="{FF2B5EF4-FFF2-40B4-BE49-F238E27FC236}">
                <a16:creationId xmlns="" xmlns:a16="http://schemas.microsoft.com/office/drawing/2014/main" id="{88621D36-B5A4-4F6D-86DE-D9C7F4AECA11}"/>
              </a:ext>
            </a:extLst>
          </p:cNvPr>
          <p:cNvPicPr>
            <a:picLocks noChangeAspect="1"/>
          </p:cNvPicPr>
          <p:nvPr/>
        </p:nvPicPr>
        <p:blipFill>
          <a:blip r:embed="rId3"/>
          <a:stretch>
            <a:fillRect/>
          </a:stretch>
        </p:blipFill>
        <p:spPr>
          <a:xfrm>
            <a:off x="2373630" y="1181100"/>
            <a:ext cx="7444740" cy="4800600"/>
          </a:xfrm>
          <a:prstGeom prst="rect">
            <a:avLst/>
          </a:prstGeom>
        </p:spPr>
      </p:pic>
    </p:spTree>
    <p:extLst>
      <p:ext uri="{BB962C8B-B14F-4D97-AF65-F5344CB8AC3E}">
        <p14:creationId xmlns:p14="http://schemas.microsoft.com/office/powerpoint/2010/main" val="41600989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49C690F-9859-4E67-A0C8-DD90C15BD5D2}"/>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719514"/>
            <a:ext cx="12192000" cy="6138486"/>
          </a:xfrm>
          <a:prstGeom prst="rect">
            <a:avLst/>
          </a:prstGeom>
        </p:spPr>
      </p:pic>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Investor Sentiment: NLP</a:t>
            </a:r>
          </a:p>
        </p:txBody>
      </p:sp>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532856" y="6217237"/>
            <a:ext cx="2114550" cy="180975"/>
          </a:xfrm>
          <a:noFill/>
        </p:spPr>
        <p:txBody>
          <a:bodyPr/>
          <a:lstStyle/>
          <a:p>
            <a:fld id="{F0FED4C6-F7E3-4CB9-A495-1BBA812AFC47}" type="slidenum">
              <a:rPr lang="en-US" smtClean="0">
                <a:latin typeface="+mj-lt"/>
              </a:rPr>
              <a:pPr/>
              <a:t>31</a:t>
            </a:fld>
            <a:endParaRPr lang="en-US" dirty="0">
              <a:latin typeface="+mj-lt"/>
            </a:endParaRPr>
          </a:p>
        </p:txBody>
      </p:sp>
      <p:graphicFrame>
        <p:nvGraphicFramePr>
          <p:cNvPr id="13" name="Diagram 12">
            <a:extLst>
              <a:ext uri="{FF2B5EF4-FFF2-40B4-BE49-F238E27FC236}">
                <a16:creationId xmlns="" xmlns:a16="http://schemas.microsoft.com/office/drawing/2014/main" id="{72D4E61E-AD21-4B14-9D2D-C5F93A6483AE}"/>
              </a:ext>
            </a:extLst>
          </p:cNvPr>
          <p:cNvGraphicFramePr/>
          <p:nvPr>
            <p:extLst>
              <p:ext uri="{D42A27DB-BD31-4B8C-83A1-F6EECF244321}">
                <p14:modId xmlns:p14="http://schemas.microsoft.com/office/powerpoint/2010/main" val="1681598266"/>
              </p:ext>
            </p:extLst>
          </p:nvPr>
        </p:nvGraphicFramePr>
        <p:xfrm>
          <a:off x="5659396" y="959747"/>
          <a:ext cx="4258962" cy="28290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 xmlns:a16="http://schemas.microsoft.com/office/drawing/2014/main" id="{ED652B12-DE85-4F41-9AB1-5CEDEFA60D87}"/>
              </a:ext>
            </a:extLst>
          </p:cNvPr>
          <p:cNvSpPr txBox="1"/>
          <p:nvPr/>
        </p:nvSpPr>
        <p:spPr>
          <a:xfrm>
            <a:off x="1882776" y="1070920"/>
            <a:ext cx="3776621" cy="954107"/>
          </a:xfrm>
          <a:prstGeom prst="rect">
            <a:avLst/>
          </a:prstGeom>
          <a:noFill/>
        </p:spPr>
        <p:txBody>
          <a:bodyPr wrap="square" rtlCol="0">
            <a:spAutoFit/>
          </a:bodyPr>
          <a:lstStyle/>
          <a:p>
            <a:pPr algn="l"/>
            <a:r>
              <a:rPr lang="en-GB" sz="1200" b="0" dirty="0">
                <a:solidFill>
                  <a:schemeClr val="accent1"/>
                </a:solidFill>
              </a:rPr>
              <a:t>Natural Language Processing (NLP) is at the intersection of these three fields (right). It can be split into three main areas (below):</a:t>
            </a:r>
          </a:p>
          <a:p>
            <a:pPr algn="l"/>
            <a:endParaRPr lang="en-GB" sz="1200" b="0" dirty="0">
              <a:solidFill>
                <a:schemeClr val="accent1"/>
              </a:solidFill>
            </a:endParaRPr>
          </a:p>
          <a:p>
            <a:pPr algn="l"/>
            <a:endParaRPr lang="en-US" sz="800" b="0" dirty="0">
              <a:solidFill>
                <a:schemeClr val="accent1"/>
              </a:solidFill>
            </a:endParaRPr>
          </a:p>
        </p:txBody>
      </p:sp>
      <p:sp>
        <p:nvSpPr>
          <p:cNvPr id="19" name="Rectangle 18">
            <a:extLst>
              <a:ext uri="{FF2B5EF4-FFF2-40B4-BE49-F238E27FC236}">
                <a16:creationId xmlns="" xmlns:a16="http://schemas.microsoft.com/office/drawing/2014/main" id="{0DB22C36-25A7-4917-8330-B8328017BA8B}"/>
              </a:ext>
            </a:extLst>
          </p:cNvPr>
          <p:cNvSpPr/>
          <p:nvPr/>
        </p:nvSpPr>
        <p:spPr bwMode="auto">
          <a:xfrm>
            <a:off x="1882776" y="1883507"/>
            <a:ext cx="3776620" cy="432479"/>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accent1"/>
                </a:solidFill>
                <a:effectLst/>
                <a:latin typeface="+mj-lt"/>
                <a:ea typeface="ヒラギノ角ゴ Pro W3" pitchFamily="1" charset="-128"/>
              </a:rPr>
              <a:t>Speech Recognition</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0" name="Rectangle 19">
            <a:extLst>
              <a:ext uri="{FF2B5EF4-FFF2-40B4-BE49-F238E27FC236}">
                <a16:creationId xmlns="" xmlns:a16="http://schemas.microsoft.com/office/drawing/2014/main" id="{B007161E-CB12-437D-9FFD-678DB5DEB9B3}"/>
              </a:ext>
            </a:extLst>
          </p:cNvPr>
          <p:cNvSpPr/>
          <p:nvPr/>
        </p:nvSpPr>
        <p:spPr bwMode="auto">
          <a:xfrm>
            <a:off x="1882776" y="2436708"/>
            <a:ext cx="3776621" cy="432479"/>
          </a:xfrm>
          <a:prstGeom prst="rect">
            <a:avLst/>
          </a:prstGeom>
          <a:solidFill>
            <a:schemeClr val="bg1"/>
          </a:solidFill>
          <a:ln w="1905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accent1"/>
                </a:solidFill>
                <a:effectLst/>
                <a:latin typeface="+mj-lt"/>
                <a:ea typeface="ヒラギノ角ゴ Pro W3" pitchFamily="1" charset="-128"/>
              </a:rPr>
              <a:t>Natural Language Understanding</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1" name="Rectangle 20">
            <a:extLst>
              <a:ext uri="{FF2B5EF4-FFF2-40B4-BE49-F238E27FC236}">
                <a16:creationId xmlns="" xmlns:a16="http://schemas.microsoft.com/office/drawing/2014/main" id="{0E0466E8-1B00-40D5-8299-0AB849756F5A}"/>
              </a:ext>
            </a:extLst>
          </p:cNvPr>
          <p:cNvSpPr/>
          <p:nvPr/>
        </p:nvSpPr>
        <p:spPr bwMode="auto">
          <a:xfrm>
            <a:off x="1882776" y="2996522"/>
            <a:ext cx="3776620" cy="432479"/>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accent1"/>
                </a:solidFill>
                <a:effectLst/>
                <a:latin typeface="+mj-lt"/>
                <a:ea typeface="ヒラギノ角ゴ Pro W3" pitchFamily="1" charset="-128"/>
              </a:rPr>
              <a:t>Natural Language Generation</a:t>
            </a: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22" name="Arrow: Right 21">
            <a:extLst>
              <a:ext uri="{FF2B5EF4-FFF2-40B4-BE49-F238E27FC236}">
                <a16:creationId xmlns="" xmlns:a16="http://schemas.microsoft.com/office/drawing/2014/main" id="{C103B4C3-506B-405D-B93B-C673F7076017}"/>
              </a:ext>
            </a:extLst>
          </p:cNvPr>
          <p:cNvSpPr/>
          <p:nvPr/>
        </p:nvSpPr>
        <p:spPr bwMode="auto">
          <a:xfrm>
            <a:off x="4627903" y="4686800"/>
            <a:ext cx="399668" cy="32951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23" name="Arrow: Right 22">
            <a:extLst>
              <a:ext uri="{FF2B5EF4-FFF2-40B4-BE49-F238E27FC236}">
                <a16:creationId xmlns="" xmlns:a16="http://schemas.microsoft.com/office/drawing/2014/main" id="{F2FF6864-57B1-49DA-B45D-501DA990B00B}"/>
              </a:ext>
            </a:extLst>
          </p:cNvPr>
          <p:cNvSpPr/>
          <p:nvPr/>
        </p:nvSpPr>
        <p:spPr bwMode="auto">
          <a:xfrm>
            <a:off x="7211889" y="4686800"/>
            <a:ext cx="399668" cy="32951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24" name="Rectangle: Rounded Corners 23">
            <a:extLst>
              <a:ext uri="{FF2B5EF4-FFF2-40B4-BE49-F238E27FC236}">
                <a16:creationId xmlns="" xmlns:a16="http://schemas.microsoft.com/office/drawing/2014/main" id="{DD06A4C8-DEC8-4AB8-9624-0A886FCE46D3}"/>
              </a:ext>
            </a:extLst>
          </p:cNvPr>
          <p:cNvSpPr/>
          <p:nvPr/>
        </p:nvSpPr>
        <p:spPr bwMode="auto">
          <a:xfrm>
            <a:off x="2469738" y="4539680"/>
            <a:ext cx="2041938" cy="632113"/>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GB" sz="1050" dirty="0">
                <a:solidFill>
                  <a:schemeClr val="bg1"/>
                </a:solidFill>
                <a:ea typeface="ヒラギノ角ゴ Pro W3" pitchFamily="1" charset="-128"/>
              </a:rPr>
              <a:t>Rule based sentiment analysis engine</a:t>
            </a:r>
            <a:endParaRPr lang="en-US" sz="1400" dirty="0">
              <a:solidFill>
                <a:schemeClr val="bg1"/>
              </a:solidFill>
              <a:ea typeface="ヒラギノ角ゴ Pro W3" pitchFamily="1" charset="-128"/>
            </a:endParaRPr>
          </a:p>
        </p:txBody>
      </p:sp>
      <p:sp>
        <p:nvSpPr>
          <p:cNvPr id="25" name="Rectangle: Rounded Corners 24">
            <a:extLst>
              <a:ext uri="{FF2B5EF4-FFF2-40B4-BE49-F238E27FC236}">
                <a16:creationId xmlns="" xmlns:a16="http://schemas.microsoft.com/office/drawing/2014/main" id="{79849464-5AB9-48EF-B5AE-D10C640E468E}"/>
              </a:ext>
            </a:extLst>
          </p:cNvPr>
          <p:cNvSpPr/>
          <p:nvPr/>
        </p:nvSpPr>
        <p:spPr bwMode="auto">
          <a:xfrm>
            <a:off x="5075031" y="4536004"/>
            <a:ext cx="2041938" cy="632113"/>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050" i="0" u="none" strike="noStrike" cap="none" normalizeH="0" baseline="0" dirty="0">
                <a:ln>
                  <a:noFill/>
                </a:ln>
                <a:solidFill>
                  <a:schemeClr val="bg1"/>
                </a:solidFill>
                <a:effectLst/>
                <a:latin typeface="+mn-lt"/>
                <a:ea typeface="ヒラギノ角ゴ Pro W3" pitchFamily="1" charset="-128"/>
              </a:rPr>
              <a:t>Similarity matching</a:t>
            </a:r>
            <a:endParaRPr kumimoji="0" lang="en-US" sz="1400" i="0" u="none" strike="noStrike" cap="none" normalizeH="0" baseline="0" dirty="0">
              <a:ln>
                <a:noFill/>
              </a:ln>
              <a:solidFill>
                <a:schemeClr val="bg1"/>
              </a:solidFill>
              <a:effectLst/>
              <a:latin typeface="+mn-lt"/>
              <a:ea typeface="ヒラギノ角ゴ Pro W3" pitchFamily="1" charset="-128"/>
            </a:endParaRPr>
          </a:p>
        </p:txBody>
      </p:sp>
      <p:sp>
        <p:nvSpPr>
          <p:cNvPr id="26" name="Rectangle: Rounded Corners 25">
            <a:extLst>
              <a:ext uri="{FF2B5EF4-FFF2-40B4-BE49-F238E27FC236}">
                <a16:creationId xmlns="" xmlns:a16="http://schemas.microsoft.com/office/drawing/2014/main" id="{5F71DF63-9D14-4970-9608-44C6B704632F}"/>
              </a:ext>
            </a:extLst>
          </p:cNvPr>
          <p:cNvSpPr/>
          <p:nvPr/>
        </p:nvSpPr>
        <p:spPr bwMode="auto">
          <a:xfrm>
            <a:off x="7663207" y="4536004"/>
            <a:ext cx="2041938" cy="632113"/>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050" i="0" u="none" strike="noStrike" cap="none" normalizeH="0" baseline="0" dirty="0">
                <a:ln>
                  <a:noFill/>
                </a:ln>
                <a:solidFill>
                  <a:schemeClr val="bg1"/>
                </a:solidFill>
                <a:effectLst/>
                <a:latin typeface="+mn-lt"/>
                <a:ea typeface="ヒラギノ角ゴ Pro W3" pitchFamily="1" charset="-128"/>
              </a:rPr>
              <a:t>Calculate overall sentiment</a:t>
            </a:r>
            <a:endParaRPr kumimoji="0" lang="en-US" sz="1400" i="0" u="none" strike="noStrike" cap="none" normalizeH="0" baseline="0" dirty="0">
              <a:ln>
                <a:noFill/>
              </a:ln>
              <a:solidFill>
                <a:schemeClr val="bg1"/>
              </a:solidFill>
              <a:effectLst/>
              <a:latin typeface="+mn-lt"/>
              <a:ea typeface="ヒラギノ角ゴ Pro W3" pitchFamily="1" charset="-128"/>
            </a:endParaRPr>
          </a:p>
        </p:txBody>
      </p:sp>
      <p:sp>
        <p:nvSpPr>
          <p:cNvPr id="27" name="Rectangle: Rounded Corners 26">
            <a:extLst>
              <a:ext uri="{FF2B5EF4-FFF2-40B4-BE49-F238E27FC236}">
                <a16:creationId xmlns="" xmlns:a16="http://schemas.microsoft.com/office/drawing/2014/main" id="{5FAA8329-E8AD-4CAF-B32A-885E2FF1B3EC}"/>
              </a:ext>
            </a:extLst>
          </p:cNvPr>
          <p:cNvSpPr/>
          <p:nvPr/>
        </p:nvSpPr>
        <p:spPr bwMode="auto">
          <a:xfrm>
            <a:off x="5075031" y="5708502"/>
            <a:ext cx="2041938" cy="632113"/>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050" i="0" u="none" strike="noStrike" cap="none" normalizeH="0" baseline="0" dirty="0">
                <a:ln>
                  <a:noFill/>
                </a:ln>
                <a:solidFill>
                  <a:schemeClr val="bg1"/>
                </a:solidFill>
                <a:effectLst/>
                <a:latin typeface="+mn-lt"/>
                <a:ea typeface="ヒラギノ角ゴ Pro W3" pitchFamily="1" charset="-128"/>
              </a:rPr>
              <a:t>Domain relevant keywords</a:t>
            </a:r>
            <a:endParaRPr kumimoji="0" lang="en-US" sz="1400" i="0" u="none" strike="noStrike" cap="none" normalizeH="0" baseline="0" dirty="0">
              <a:ln>
                <a:noFill/>
              </a:ln>
              <a:solidFill>
                <a:schemeClr val="bg1"/>
              </a:solidFill>
              <a:effectLst/>
              <a:latin typeface="+mn-lt"/>
              <a:ea typeface="ヒラギノ角ゴ Pro W3" pitchFamily="1" charset="-128"/>
            </a:endParaRPr>
          </a:p>
        </p:txBody>
      </p:sp>
      <p:sp>
        <p:nvSpPr>
          <p:cNvPr id="28" name="Arrow: Right 27">
            <a:extLst>
              <a:ext uri="{FF2B5EF4-FFF2-40B4-BE49-F238E27FC236}">
                <a16:creationId xmlns="" xmlns:a16="http://schemas.microsoft.com/office/drawing/2014/main" id="{26C56DB6-8580-4FD1-AF3F-7C67F87A3E14}"/>
              </a:ext>
            </a:extLst>
          </p:cNvPr>
          <p:cNvSpPr/>
          <p:nvPr/>
        </p:nvSpPr>
        <p:spPr bwMode="auto">
          <a:xfrm rot="16200000">
            <a:off x="5896166" y="5281621"/>
            <a:ext cx="399668" cy="32951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93151615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71425"/>
            <a:ext cx="6618914" cy="523220"/>
          </a:xfrm>
          <a:prstGeom prst="rect">
            <a:avLst/>
          </a:prstGeom>
          <a:noFill/>
        </p:spPr>
        <p:txBody>
          <a:bodyPr wrap="square" rtlCol="0">
            <a:spAutoFit/>
          </a:bodyPr>
          <a:lstStyle/>
          <a:p>
            <a:pPr algn="l"/>
            <a:r>
              <a:rPr lang="en-GB" sz="2800" dirty="0">
                <a:solidFill>
                  <a:schemeClr val="bg1"/>
                </a:solidFill>
              </a:rPr>
              <a:t>GAIA Long Only USA: Returns</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32</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Management </a:t>
            </a:r>
            <a:r>
              <a:rPr lang="en-US" sz="800" b="0" kern="0" dirty="0" smtClean="0">
                <a:solidFill>
                  <a:schemeClr val="accent1"/>
                </a:solidFill>
                <a:cs typeface="Arial" charset="0"/>
              </a:rPr>
              <a:t>2019</a:t>
            </a:r>
            <a:endParaRPr lang="en-US" sz="800" b="0" kern="0" dirty="0">
              <a:solidFill>
                <a:schemeClr val="accent1"/>
              </a:solidFill>
              <a:cs typeface="Arial" charset="0"/>
            </a:endParaRPr>
          </a:p>
          <a:p>
            <a:pPr lvl="0" algn="just" fontAlgn="auto">
              <a:spcBef>
                <a:spcPts val="0"/>
              </a:spcBef>
              <a:spcAft>
                <a:spcPts val="0"/>
              </a:spcAft>
              <a:defRPr/>
            </a:pPr>
            <a:r>
              <a:rPr lang="en-GB" sz="800" b="0" kern="0" dirty="0">
                <a:solidFill>
                  <a:schemeClr val="accent1"/>
                </a:solidFill>
              </a:rPr>
              <a:t>The performance returns provided above are for the US Variant of GAIA, which consist of historical out-of-sample data from March 2008 to December 2017, live model data from January 2018. Transaction costs of 1.0% per annum are assumed. The unleveraged version is shown here, leverage up to 2x may be applied. USA Balanced Portfolio is a 50/50 Portfolio of Russell 1000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pic>
        <p:nvPicPr>
          <p:cNvPr id="3" name="Picture 2">
            <a:extLst>
              <a:ext uri="{FF2B5EF4-FFF2-40B4-BE49-F238E27FC236}">
                <a16:creationId xmlns="" xmlns:a16="http://schemas.microsoft.com/office/drawing/2014/main" id="{979C21C6-2820-4AEC-BD65-B9D4B745CE60}"/>
              </a:ext>
            </a:extLst>
          </p:cNvPr>
          <p:cNvPicPr>
            <a:picLocks noChangeAspect="1"/>
          </p:cNvPicPr>
          <p:nvPr/>
        </p:nvPicPr>
        <p:blipFill>
          <a:blip r:embed="rId2"/>
          <a:stretch>
            <a:fillRect/>
          </a:stretch>
        </p:blipFill>
        <p:spPr>
          <a:xfrm>
            <a:off x="2589267" y="1143000"/>
            <a:ext cx="6997590" cy="4566720"/>
          </a:xfrm>
          <a:prstGeom prst="rect">
            <a:avLst/>
          </a:prstGeom>
        </p:spPr>
      </p:pic>
    </p:spTree>
    <p:extLst>
      <p:ext uri="{BB962C8B-B14F-4D97-AF65-F5344CB8AC3E}">
        <p14:creationId xmlns:p14="http://schemas.microsoft.com/office/powerpoint/2010/main" val="91979285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632F3AC-B72B-4953-BD52-8E2A504F7A09}"/>
              </a:ext>
            </a:extLst>
          </p:cNvPr>
          <p:cNvPicPr>
            <a:picLocks noChangeAspect="1"/>
          </p:cNvPicPr>
          <p:nvPr/>
        </p:nvPicPr>
        <p:blipFill>
          <a:blip r:embed="rId2"/>
          <a:stretch>
            <a:fillRect/>
          </a:stretch>
        </p:blipFill>
        <p:spPr>
          <a:xfrm>
            <a:off x="2589267" y="1143000"/>
            <a:ext cx="6997590" cy="4566720"/>
          </a:xfrm>
          <a:prstGeom prst="rect">
            <a:avLst/>
          </a:prstGeom>
        </p:spPr>
      </p:pic>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25600"/>
            <a:ext cx="8442324" cy="523220"/>
          </a:xfrm>
          <a:prstGeom prst="rect">
            <a:avLst/>
          </a:prstGeom>
          <a:noFill/>
        </p:spPr>
        <p:txBody>
          <a:bodyPr wrap="square" rtlCol="0">
            <a:spAutoFit/>
          </a:bodyPr>
          <a:lstStyle/>
          <a:p>
            <a:pPr algn="l"/>
            <a:r>
              <a:rPr lang="en-GB" sz="2800" dirty="0">
                <a:solidFill>
                  <a:schemeClr val="bg1"/>
                </a:solidFill>
              </a:rPr>
              <a:t>GAIA Long Only USA : Relative to Balanced</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33</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a:t>
            </a:r>
            <a:r>
              <a:rPr lang="en-US" b="0" kern="0" dirty="0" smtClean="0">
                <a:solidFill>
                  <a:schemeClr val="accent1"/>
                </a:solidFill>
                <a:cs typeface="Arial" charset="0"/>
              </a:rPr>
              <a:t>Management </a:t>
            </a:r>
            <a:r>
              <a:rPr lang="en-US" sz="800" b="0" kern="0" dirty="0">
                <a:solidFill>
                  <a:schemeClr val="accent1"/>
                </a:solidFill>
                <a:cs typeface="Arial" charset="0"/>
              </a:rPr>
              <a:t>2019</a:t>
            </a:r>
          </a:p>
          <a:p>
            <a:pPr lvl="0" algn="just" fontAlgn="auto">
              <a:spcBef>
                <a:spcPts val="0"/>
              </a:spcBef>
              <a:spcAft>
                <a:spcPts val="0"/>
              </a:spcAft>
              <a:defRPr/>
            </a:pPr>
            <a:r>
              <a:rPr lang="en-GB" sz="800" b="0" kern="0" dirty="0">
                <a:solidFill>
                  <a:schemeClr val="accent1"/>
                </a:solidFill>
              </a:rPr>
              <a:t>The performance returns provided above are for the US Variant of GAIA, which consist of historical out-of-sample data from March 2008 to December 2017, live model data from January 2018. Transaction costs of 1.0% per annum are assumed. The unleveraged version is shown here, leverage up to 2x may be applied. USA Balanced Portfolio is a 50/50 Portfolio of Russell 1000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sp>
        <p:nvSpPr>
          <p:cNvPr id="3" name="TextBox 2">
            <a:extLst>
              <a:ext uri="{FF2B5EF4-FFF2-40B4-BE49-F238E27FC236}">
                <a16:creationId xmlns="" xmlns:a16="http://schemas.microsoft.com/office/drawing/2014/main" id="{BC14FEC1-6263-4751-9BBE-CEE2E6F79BED}"/>
              </a:ext>
            </a:extLst>
          </p:cNvPr>
          <p:cNvSpPr txBox="1"/>
          <p:nvPr/>
        </p:nvSpPr>
        <p:spPr>
          <a:xfrm>
            <a:off x="7669130" y="3196281"/>
            <a:ext cx="2479887" cy="156966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l"/>
            <a:r>
              <a:rPr lang="en-GB" sz="1200" b="0" dirty="0">
                <a:solidFill>
                  <a:schemeClr val="accent1"/>
                </a:solidFill>
              </a:rPr>
              <a:t>The machine learning strategies can be thought of as continuously re-optimised balanced portfolios between sets of risky and safe assets. This chart shows relative performance of the GAIA strategy compared to a 50:50 balanced portfolio.</a:t>
            </a:r>
            <a:endParaRPr lang="en-US" sz="800" b="0" dirty="0">
              <a:solidFill>
                <a:schemeClr val="accent1"/>
              </a:solidFill>
            </a:endParaRPr>
          </a:p>
        </p:txBody>
      </p:sp>
      <p:sp>
        <p:nvSpPr>
          <p:cNvPr id="8" name="TextBox 7">
            <a:extLst>
              <a:ext uri="{FF2B5EF4-FFF2-40B4-BE49-F238E27FC236}">
                <a16:creationId xmlns="" xmlns:a16="http://schemas.microsoft.com/office/drawing/2014/main" id="{96553B28-E96A-415E-A2F1-C64F8EA060F2}"/>
              </a:ext>
            </a:extLst>
          </p:cNvPr>
          <p:cNvSpPr txBox="1"/>
          <p:nvPr/>
        </p:nvSpPr>
        <p:spPr>
          <a:xfrm>
            <a:off x="3201001" y="945953"/>
            <a:ext cx="2421924" cy="1200329"/>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l"/>
            <a:r>
              <a:rPr lang="en-GB" sz="1200" b="0" dirty="0">
                <a:solidFill>
                  <a:schemeClr val="accent1"/>
                </a:solidFill>
              </a:rPr>
              <a:t>Outperformance is characterised by: </a:t>
            </a:r>
          </a:p>
          <a:p>
            <a:pPr marL="228600" indent="-228600" algn="l">
              <a:buAutoNum type="arabicPeriod"/>
            </a:pPr>
            <a:r>
              <a:rPr lang="en-GB" sz="1200" b="0" dirty="0">
                <a:solidFill>
                  <a:schemeClr val="accent1"/>
                </a:solidFill>
              </a:rPr>
              <a:t>Larger jumps in periods of market stress</a:t>
            </a:r>
          </a:p>
          <a:p>
            <a:pPr marL="228600" indent="-228600" algn="l">
              <a:buAutoNum type="arabicPeriod"/>
            </a:pPr>
            <a:r>
              <a:rPr lang="en-GB" sz="1200" b="0" dirty="0">
                <a:solidFill>
                  <a:schemeClr val="accent1"/>
                </a:solidFill>
              </a:rPr>
              <a:t>Gradual outperformance in other periods</a:t>
            </a:r>
            <a:endParaRPr lang="en-US" sz="800" b="0" dirty="0">
              <a:solidFill>
                <a:schemeClr val="accent1"/>
              </a:solidFill>
            </a:endParaRPr>
          </a:p>
        </p:txBody>
      </p:sp>
      <p:sp>
        <p:nvSpPr>
          <p:cNvPr id="11" name="TextBox 10">
            <a:extLst>
              <a:ext uri="{FF2B5EF4-FFF2-40B4-BE49-F238E27FC236}">
                <a16:creationId xmlns="" xmlns:a16="http://schemas.microsoft.com/office/drawing/2014/main" id="{E1B5BB7F-7AEB-402D-953C-64E553F7ADEA}"/>
              </a:ext>
            </a:extLst>
          </p:cNvPr>
          <p:cNvSpPr txBox="1"/>
          <p:nvPr/>
        </p:nvSpPr>
        <p:spPr>
          <a:xfrm>
            <a:off x="3090091" y="4026765"/>
            <a:ext cx="221820" cy="276999"/>
          </a:xfrm>
          <a:prstGeom prst="rect">
            <a:avLst/>
          </a:prstGeom>
          <a:solidFill>
            <a:schemeClr val="accent1">
              <a:lumMod val="20000"/>
              <a:lumOff val="80000"/>
            </a:schemeClr>
          </a:solidFill>
        </p:spPr>
        <p:txBody>
          <a:bodyPr wrap="square" rtlCol="0" anchor="ctr">
            <a:spAutoFit/>
          </a:bodyPr>
          <a:lstStyle/>
          <a:p>
            <a:pPr algn="ctr"/>
            <a:r>
              <a:rPr lang="en-GB" sz="1200" b="0" dirty="0">
                <a:solidFill>
                  <a:schemeClr val="accent1"/>
                </a:solidFill>
              </a:rPr>
              <a:t>1</a:t>
            </a:r>
            <a:endParaRPr lang="en-US" sz="800" b="0" dirty="0">
              <a:solidFill>
                <a:schemeClr val="accent1"/>
              </a:solidFill>
            </a:endParaRPr>
          </a:p>
        </p:txBody>
      </p:sp>
      <p:sp>
        <p:nvSpPr>
          <p:cNvPr id="12" name="TextBox 11">
            <a:extLst>
              <a:ext uri="{FF2B5EF4-FFF2-40B4-BE49-F238E27FC236}">
                <a16:creationId xmlns="" xmlns:a16="http://schemas.microsoft.com/office/drawing/2014/main" id="{5C3E8F67-AD87-43DB-B863-E1032E863AEA}"/>
              </a:ext>
            </a:extLst>
          </p:cNvPr>
          <p:cNvSpPr txBox="1"/>
          <p:nvPr/>
        </p:nvSpPr>
        <p:spPr>
          <a:xfrm>
            <a:off x="4788630" y="2962972"/>
            <a:ext cx="221820" cy="276999"/>
          </a:xfrm>
          <a:prstGeom prst="rect">
            <a:avLst/>
          </a:prstGeom>
          <a:solidFill>
            <a:schemeClr val="accent1">
              <a:lumMod val="20000"/>
              <a:lumOff val="80000"/>
            </a:schemeClr>
          </a:solidFill>
        </p:spPr>
        <p:txBody>
          <a:bodyPr wrap="square" rtlCol="0" anchor="ctr">
            <a:spAutoFit/>
          </a:bodyPr>
          <a:lstStyle/>
          <a:p>
            <a:pPr algn="ctr"/>
            <a:r>
              <a:rPr lang="en-GB" sz="1200" b="0" dirty="0">
                <a:solidFill>
                  <a:schemeClr val="accent1"/>
                </a:solidFill>
              </a:rPr>
              <a:t>1</a:t>
            </a:r>
            <a:endParaRPr lang="en-US" sz="800" b="0" dirty="0">
              <a:solidFill>
                <a:schemeClr val="accent1"/>
              </a:solidFill>
            </a:endParaRPr>
          </a:p>
        </p:txBody>
      </p:sp>
      <p:sp>
        <p:nvSpPr>
          <p:cNvPr id="13" name="TextBox 12">
            <a:extLst>
              <a:ext uri="{FF2B5EF4-FFF2-40B4-BE49-F238E27FC236}">
                <a16:creationId xmlns="" xmlns:a16="http://schemas.microsoft.com/office/drawing/2014/main" id="{03F05548-FC6A-4259-A957-770CE5657443}"/>
              </a:ext>
            </a:extLst>
          </p:cNvPr>
          <p:cNvSpPr txBox="1"/>
          <p:nvPr/>
        </p:nvSpPr>
        <p:spPr>
          <a:xfrm>
            <a:off x="7837358" y="2058148"/>
            <a:ext cx="221820" cy="276999"/>
          </a:xfrm>
          <a:prstGeom prst="rect">
            <a:avLst/>
          </a:prstGeom>
          <a:solidFill>
            <a:schemeClr val="accent1">
              <a:lumMod val="20000"/>
              <a:lumOff val="80000"/>
            </a:schemeClr>
          </a:solidFill>
        </p:spPr>
        <p:txBody>
          <a:bodyPr wrap="square" rtlCol="0" anchor="ctr">
            <a:spAutoFit/>
          </a:bodyPr>
          <a:lstStyle/>
          <a:p>
            <a:pPr algn="ctr"/>
            <a:r>
              <a:rPr lang="en-GB" sz="1200" b="0" dirty="0">
                <a:solidFill>
                  <a:schemeClr val="accent1"/>
                </a:solidFill>
              </a:rPr>
              <a:t>1</a:t>
            </a:r>
            <a:endParaRPr lang="en-US" sz="800" b="0" dirty="0">
              <a:solidFill>
                <a:schemeClr val="accent1"/>
              </a:solidFill>
            </a:endParaRPr>
          </a:p>
        </p:txBody>
      </p:sp>
      <p:sp>
        <p:nvSpPr>
          <p:cNvPr id="16" name="TextBox 15">
            <a:extLst>
              <a:ext uri="{FF2B5EF4-FFF2-40B4-BE49-F238E27FC236}">
                <a16:creationId xmlns="" xmlns:a16="http://schemas.microsoft.com/office/drawing/2014/main" id="{C5790E02-9EF8-4F70-AC12-8CB770264036}"/>
              </a:ext>
            </a:extLst>
          </p:cNvPr>
          <p:cNvSpPr txBox="1"/>
          <p:nvPr/>
        </p:nvSpPr>
        <p:spPr>
          <a:xfrm>
            <a:off x="8653400" y="1706253"/>
            <a:ext cx="221820" cy="276999"/>
          </a:xfrm>
          <a:prstGeom prst="rect">
            <a:avLst/>
          </a:prstGeom>
          <a:solidFill>
            <a:schemeClr val="accent1">
              <a:lumMod val="20000"/>
              <a:lumOff val="80000"/>
            </a:schemeClr>
          </a:solidFill>
        </p:spPr>
        <p:txBody>
          <a:bodyPr wrap="square" rtlCol="0" anchor="ctr">
            <a:spAutoFit/>
          </a:bodyPr>
          <a:lstStyle/>
          <a:p>
            <a:pPr algn="ctr"/>
            <a:r>
              <a:rPr lang="en-GB" sz="1200" b="0" dirty="0">
                <a:solidFill>
                  <a:schemeClr val="accent1"/>
                </a:solidFill>
              </a:rPr>
              <a:t>2</a:t>
            </a:r>
            <a:endParaRPr lang="en-US" sz="800" b="0" dirty="0">
              <a:solidFill>
                <a:schemeClr val="accent1"/>
              </a:solidFill>
            </a:endParaRPr>
          </a:p>
        </p:txBody>
      </p:sp>
      <p:sp>
        <p:nvSpPr>
          <p:cNvPr id="18" name="TextBox 17">
            <a:extLst>
              <a:ext uri="{FF2B5EF4-FFF2-40B4-BE49-F238E27FC236}">
                <a16:creationId xmlns="" xmlns:a16="http://schemas.microsoft.com/office/drawing/2014/main" id="{982A94A9-58D1-4AFF-856E-1AF510005C29}"/>
              </a:ext>
            </a:extLst>
          </p:cNvPr>
          <p:cNvSpPr txBox="1"/>
          <p:nvPr/>
        </p:nvSpPr>
        <p:spPr>
          <a:xfrm>
            <a:off x="6038334" y="2558877"/>
            <a:ext cx="221820" cy="276999"/>
          </a:xfrm>
          <a:prstGeom prst="rect">
            <a:avLst/>
          </a:prstGeom>
          <a:solidFill>
            <a:schemeClr val="accent1">
              <a:lumMod val="20000"/>
              <a:lumOff val="80000"/>
            </a:schemeClr>
          </a:solidFill>
        </p:spPr>
        <p:txBody>
          <a:bodyPr wrap="square" rtlCol="0" anchor="ctr">
            <a:spAutoFit/>
          </a:bodyPr>
          <a:lstStyle/>
          <a:p>
            <a:pPr algn="ctr"/>
            <a:r>
              <a:rPr lang="en-GB" sz="1200" b="0" dirty="0">
                <a:solidFill>
                  <a:schemeClr val="accent1"/>
                </a:solidFill>
              </a:rPr>
              <a:t>2</a:t>
            </a:r>
            <a:endParaRPr lang="en-US" sz="800" b="0" dirty="0">
              <a:solidFill>
                <a:schemeClr val="accent1"/>
              </a:solidFill>
            </a:endParaRPr>
          </a:p>
        </p:txBody>
      </p:sp>
    </p:spTree>
    <p:extLst>
      <p:ext uri="{BB962C8B-B14F-4D97-AF65-F5344CB8AC3E}">
        <p14:creationId xmlns:p14="http://schemas.microsoft.com/office/powerpoint/2010/main" val="27394658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6" y="133325"/>
            <a:ext cx="7895993" cy="523220"/>
          </a:xfrm>
          <a:prstGeom prst="rect">
            <a:avLst/>
          </a:prstGeom>
          <a:noFill/>
        </p:spPr>
        <p:txBody>
          <a:bodyPr wrap="square" rtlCol="0">
            <a:spAutoFit/>
          </a:bodyPr>
          <a:lstStyle/>
          <a:p>
            <a:pPr algn="l"/>
            <a:r>
              <a:rPr lang="en-GB" sz="2800" dirty="0">
                <a:solidFill>
                  <a:schemeClr val="bg1"/>
                </a:solidFill>
              </a:rPr>
              <a:t>GAIA Long Only Global: Returns</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34</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a:t>
            </a:r>
            <a:r>
              <a:rPr lang="en-US" b="0" kern="0" dirty="0" smtClean="0">
                <a:solidFill>
                  <a:schemeClr val="accent1"/>
                </a:solidFill>
                <a:cs typeface="Arial" charset="0"/>
              </a:rPr>
              <a:t>Management </a:t>
            </a:r>
            <a:r>
              <a:rPr lang="en-US" sz="800" b="0" kern="0" dirty="0">
                <a:solidFill>
                  <a:schemeClr val="accent1"/>
                </a:solidFill>
                <a:cs typeface="Arial" charset="0"/>
              </a:rPr>
              <a:t>2019</a:t>
            </a:r>
          </a:p>
          <a:p>
            <a:pPr lvl="0" algn="just" fontAlgn="auto">
              <a:spcBef>
                <a:spcPts val="0"/>
              </a:spcBef>
              <a:spcAft>
                <a:spcPts val="0"/>
              </a:spcAft>
              <a:defRPr/>
            </a:pPr>
            <a:r>
              <a:rPr lang="en-GB" sz="800" b="0" kern="0" dirty="0">
                <a:solidFill>
                  <a:schemeClr val="accent1"/>
                </a:solidFill>
              </a:rPr>
              <a:t>The performance returns provided above are for the Global Variant of GAIA, which consist of historical out-of-sample data from March 2008 to December 2017, live model data from January 2018. Transaction costs of 1.0% per annum are assumed. The unleveraged version is shown here, leverage up to 2x may be applied. Balanced Portfolio is a 50/50 Portfolio of MSCI World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pic>
        <p:nvPicPr>
          <p:cNvPr id="3" name="Picture 2">
            <a:extLst>
              <a:ext uri="{FF2B5EF4-FFF2-40B4-BE49-F238E27FC236}">
                <a16:creationId xmlns="" xmlns:a16="http://schemas.microsoft.com/office/drawing/2014/main" id="{00FB81B9-F33E-4E9F-95DE-E895312249D2}"/>
              </a:ext>
            </a:extLst>
          </p:cNvPr>
          <p:cNvPicPr>
            <a:picLocks noChangeAspect="1"/>
          </p:cNvPicPr>
          <p:nvPr/>
        </p:nvPicPr>
        <p:blipFill>
          <a:blip r:embed="rId2"/>
          <a:stretch>
            <a:fillRect/>
          </a:stretch>
        </p:blipFill>
        <p:spPr>
          <a:xfrm>
            <a:off x="2589267" y="1143000"/>
            <a:ext cx="6997590" cy="4566720"/>
          </a:xfrm>
          <a:prstGeom prst="rect">
            <a:avLst/>
          </a:prstGeom>
        </p:spPr>
      </p:pic>
    </p:spTree>
    <p:extLst>
      <p:ext uri="{BB962C8B-B14F-4D97-AF65-F5344CB8AC3E}">
        <p14:creationId xmlns:p14="http://schemas.microsoft.com/office/powerpoint/2010/main" val="132524159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027F9B9-FA15-4327-AABA-E460A13E8082}"/>
              </a:ext>
            </a:extLst>
          </p:cNvPr>
          <p:cNvPicPr>
            <a:picLocks noChangeAspect="1"/>
          </p:cNvPicPr>
          <p:nvPr/>
        </p:nvPicPr>
        <p:blipFill>
          <a:blip r:embed="rId2"/>
          <a:stretch>
            <a:fillRect/>
          </a:stretch>
        </p:blipFill>
        <p:spPr>
          <a:xfrm>
            <a:off x="2597205" y="1143000"/>
            <a:ext cx="6997590" cy="4566720"/>
          </a:xfrm>
          <a:prstGeom prst="rect">
            <a:avLst/>
          </a:prstGeom>
        </p:spPr>
      </p:pic>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6" y="140051"/>
            <a:ext cx="8571041" cy="523220"/>
          </a:xfrm>
          <a:prstGeom prst="rect">
            <a:avLst/>
          </a:prstGeom>
          <a:noFill/>
        </p:spPr>
        <p:txBody>
          <a:bodyPr wrap="square" rtlCol="0">
            <a:spAutoFit/>
          </a:bodyPr>
          <a:lstStyle/>
          <a:p>
            <a:pPr algn="l"/>
            <a:r>
              <a:rPr lang="en-GB" sz="2800" dirty="0">
                <a:solidFill>
                  <a:schemeClr val="bg1"/>
                </a:solidFill>
              </a:rPr>
              <a:t>GAIA Long Only Global : Relative to Balanced</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35</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b="0" kern="0" dirty="0" err="1">
                <a:solidFill>
                  <a:schemeClr val="accent1"/>
                </a:solidFill>
                <a:cs typeface="Arial" charset="0"/>
              </a:rPr>
              <a:t>WilmotML</a:t>
            </a:r>
            <a:r>
              <a:rPr lang="en-US" b="0" kern="0" dirty="0">
                <a:solidFill>
                  <a:schemeClr val="accent1"/>
                </a:solidFill>
                <a:cs typeface="Arial" charset="0"/>
              </a:rPr>
              <a:t>/XAI Asset </a:t>
            </a:r>
            <a:r>
              <a:rPr lang="en-US" b="0" kern="0" dirty="0" smtClean="0">
                <a:solidFill>
                  <a:schemeClr val="accent1"/>
                </a:solidFill>
                <a:cs typeface="Arial" charset="0"/>
              </a:rPr>
              <a:t>Management </a:t>
            </a:r>
            <a:r>
              <a:rPr lang="en-US" sz="800" b="0" kern="0" dirty="0">
                <a:solidFill>
                  <a:schemeClr val="accent1"/>
                </a:solidFill>
                <a:cs typeface="Arial" charset="0"/>
              </a:rPr>
              <a:t>2019</a:t>
            </a:r>
          </a:p>
          <a:p>
            <a:pPr lvl="0" algn="just" fontAlgn="auto">
              <a:spcBef>
                <a:spcPts val="0"/>
              </a:spcBef>
              <a:spcAft>
                <a:spcPts val="0"/>
              </a:spcAft>
              <a:defRPr/>
            </a:pPr>
            <a:r>
              <a:rPr lang="en-GB" sz="800" b="0" kern="0" dirty="0">
                <a:solidFill>
                  <a:schemeClr val="accent1"/>
                </a:solidFill>
              </a:rPr>
              <a:t>The performance returns provided above are for the Global Variant of GAIA, which consist of historical out-of-sample data from March 2008 to December 2017, live model data from January 2018. Transaction costs of 1.0% per annum are assumed. The unleveraged version is shown here, leverage up to 2x may be applied. Balanced Portfolio is a Portfolio of 40% MSCI World, 5% Commodities, 5% HY Bonds, and 50%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sp>
        <p:nvSpPr>
          <p:cNvPr id="8" name="TextBox 7">
            <a:extLst>
              <a:ext uri="{FF2B5EF4-FFF2-40B4-BE49-F238E27FC236}">
                <a16:creationId xmlns="" xmlns:a16="http://schemas.microsoft.com/office/drawing/2014/main" id="{B2E5AF7C-D5E1-45EB-B467-F2F68FDD8F8F}"/>
              </a:ext>
            </a:extLst>
          </p:cNvPr>
          <p:cNvSpPr txBox="1"/>
          <p:nvPr/>
        </p:nvSpPr>
        <p:spPr>
          <a:xfrm>
            <a:off x="7727092" y="3196282"/>
            <a:ext cx="2421924" cy="83099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l"/>
            <a:r>
              <a:rPr lang="en-GB" sz="1200" b="0" dirty="0">
                <a:solidFill>
                  <a:schemeClr val="accent1"/>
                </a:solidFill>
              </a:rPr>
              <a:t>As before, this chart shows relative performance of the GAIA strategy compared to an equivalent balanced portfolio.</a:t>
            </a:r>
            <a:endParaRPr lang="en-US" sz="800" b="0" dirty="0">
              <a:solidFill>
                <a:schemeClr val="accent1"/>
              </a:solidFill>
            </a:endParaRPr>
          </a:p>
        </p:txBody>
      </p:sp>
    </p:spTree>
    <p:extLst>
      <p:ext uri="{BB962C8B-B14F-4D97-AF65-F5344CB8AC3E}">
        <p14:creationId xmlns:p14="http://schemas.microsoft.com/office/powerpoint/2010/main" val="232035120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5" y="171425"/>
            <a:ext cx="6618914" cy="523220"/>
          </a:xfrm>
          <a:prstGeom prst="rect">
            <a:avLst/>
          </a:prstGeom>
          <a:noFill/>
        </p:spPr>
        <p:txBody>
          <a:bodyPr wrap="square" rtlCol="0">
            <a:spAutoFit/>
          </a:bodyPr>
          <a:lstStyle/>
          <a:p>
            <a:pPr algn="l"/>
            <a:r>
              <a:rPr lang="en-GB" sz="2800" dirty="0">
                <a:solidFill>
                  <a:schemeClr val="bg1"/>
                </a:solidFill>
              </a:rPr>
              <a:t>GAIA Long Short USA: Returns</a:t>
            </a: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36</a:t>
            </a:fld>
            <a:endParaRPr lang="en-US" dirty="0">
              <a:latin typeface="+mj-lt"/>
            </a:endParaRPr>
          </a:p>
        </p:txBody>
      </p:sp>
      <p:sp>
        <p:nvSpPr>
          <p:cNvPr id="4" name="Rectangle 3">
            <a:extLst>
              <a:ext uri="{FF2B5EF4-FFF2-40B4-BE49-F238E27FC236}">
                <a16:creationId xmlns="" xmlns:a16="http://schemas.microsoft.com/office/drawing/2014/main" id="{5E5DA85C-81FD-4541-BDFB-F8AEE92656A1}"/>
              </a:ext>
            </a:extLst>
          </p:cNvPr>
          <p:cNvSpPr/>
          <p:nvPr/>
        </p:nvSpPr>
        <p:spPr>
          <a:xfrm>
            <a:off x="1866901" y="5904075"/>
            <a:ext cx="8442325" cy="707886"/>
          </a:xfrm>
          <a:prstGeom prst="rect">
            <a:avLst/>
          </a:prstGeom>
        </p:spPr>
        <p:txBody>
          <a:bodyPr wrap="square">
            <a:spAutoFit/>
          </a:bodyPr>
          <a:lstStyle/>
          <a:p>
            <a:pPr lvl="0" algn="l" eaLnBrk="0" fontAlgn="auto" hangingPunct="0">
              <a:spcBef>
                <a:spcPts val="0"/>
              </a:spcBef>
              <a:spcAft>
                <a:spcPts val="0"/>
              </a:spcAft>
              <a:tabLst>
                <a:tab pos="358775" algn="l"/>
              </a:tabLst>
              <a:defRPr/>
            </a:pPr>
            <a:r>
              <a:rPr lang="en-US" sz="800" b="0" kern="0" dirty="0">
                <a:solidFill>
                  <a:schemeClr val="accent1"/>
                </a:solidFill>
                <a:cs typeface="Arial" charset="0"/>
              </a:rPr>
              <a:t>Source: </a:t>
            </a:r>
            <a:r>
              <a:rPr lang="en-US" sz="800" b="0" kern="0" dirty="0" err="1" smtClean="0">
                <a:solidFill>
                  <a:schemeClr val="accent1"/>
                </a:solidFill>
                <a:cs typeface="Arial" charset="0"/>
              </a:rPr>
              <a:t>WilmotML</a:t>
            </a:r>
            <a:r>
              <a:rPr lang="en-US" sz="800" b="0" kern="0" dirty="0" smtClean="0">
                <a:solidFill>
                  <a:schemeClr val="accent1"/>
                </a:solidFill>
                <a:cs typeface="Arial" charset="0"/>
              </a:rPr>
              <a:t>/XAI Asset Management </a:t>
            </a:r>
            <a:r>
              <a:rPr lang="en-US" sz="800" b="0" kern="0" dirty="0">
                <a:solidFill>
                  <a:schemeClr val="accent1"/>
                </a:solidFill>
                <a:cs typeface="Arial" charset="0"/>
              </a:rPr>
              <a:t>2019</a:t>
            </a:r>
          </a:p>
          <a:p>
            <a:pPr lvl="0" algn="just" fontAlgn="auto">
              <a:spcBef>
                <a:spcPts val="0"/>
              </a:spcBef>
              <a:spcAft>
                <a:spcPts val="0"/>
              </a:spcAft>
              <a:defRPr/>
            </a:pPr>
            <a:r>
              <a:rPr lang="en-GB" sz="800" b="0" kern="0" dirty="0">
                <a:solidFill>
                  <a:schemeClr val="accent1"/>
                </a:solidFill>
              </a:rPr>
              <a:t>The performance returns provided above are for the US long short Variant of GAIA, which consist of historical out-of-sample data from March 2008 to October 2018, live model data from November 2018. Transaction costs of 1.0% per annum are assumed. The unleveraged version is shown here, leverage up to 2x may be applied. USA Balanced Portfolio is a 50/50 Portfolio of Russell 1000 and US 10 Year Treasuries. They are neither indicators nor guarantees of future returns. Please refer to the important information regarding hypothetical, back-tested, projected or simulated performance at the end of this document. </a:t>
            </a:r>
            <a:endParaRPr lang="en-US" sz="800" b="0" kern="0" dirty="0">
              <a:solidFill>
                <a:schemeClr val="accent1"/>
              </a:solidFill>
              <a:cs typeface="Arial" charset="0"/>
            </a:endParaRPr>
          </a:p>
        </p:txBody>
      </p:sp>
      <p:pic>
        <p:nvPicPr>
          <p:cNvPr id="2" name="Picture 1">
            <a:extLst>
              <a:ext uri="{FF2B5EF4-FFF2-40B4-BE49-F238E27FC236}">
                <a16:creationId xmlns="" xmlns:a16="http://schemas.microsoft.com/office/drawing/2014/main" id="{33A28ED5-A9FC-4094-9F66-B099FA298E77}"/>
              </a:ext>
            </a:extLst>
          </p:cNvPr>
          <p:cNvPicPr>
            <a:picLocks noChangeAspect="1"/>
          </p:cNvPicPr>
          <p:nvPr/>
        </p:nvPicPr>
        <p:blipFill>
          <a:blip r:embed="rId2"/>
          <a:stretch>
            <a:fillRect/>
          </a:stretch>
        </p:blipFill>
        <p:spPr>
          <a:xfrm>
            <a:off x="2597205" y="1143000"/>
            <a:ext cx="6997590" cy="4566720"/>
          </a:xfrm>
          <a:prstGeom prst="rect">
            <a:avLst/>
          </a:prstGeom>
        </p:spPr>
      </p:pic>
    </p:spTree>
    <p:extLst>
      <p:ext uri="{BB962C8B-B14F-4D97-AF65-F5344CB8AC3E}">
        <p14:creationId xmlns:p14="http://schemas.microsoft.com/office/powerpoint/2010/main" val="421413800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BB6863B-8A1E-4566-A2D2-92C5EC8171AE}"/>
              </a:ext>
            </a:extLst>
          </p:cNvPr>
          <p:cNvSpPr txBox="1"/>
          <p:nvPr/>
        </p:nvSpPr>
        <p:spPr>
          <a:xfrm>
            <a:off x="1866900" y="1016001"/>
            <a:ext cx="8496300" cy="42473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000" b="0" dirty="0">
                <a:solidFill>
                  <a:schemeClr val="accent1"/>
                </a:solidFill>
              </a:rPr>
              <a:t>The information contained in this presentation (the “Information”) is provided by </a:t>
            </a:r>
            <a:r>
              <a:rPr lang="en-GB" sz="1000" b="0" dirty="0" smtClean="0">
                <a:solidFill>
                  <a:schemeClr val="accent1"/>
                </a:solidFill>
              </a:rPr>
              <a:t>XAI Asset Management Limited </a:t>
            </a:r>
            <a:r>
              <a:rPr lang="en-GB" sz="1000" b="0" dirty="0">
                <a:solidFill>
                  <a:schemeClr val="accent1"/>
                </a:solidFill>
              </a:rPr>
              <a:t>(the “Company”) to you solely for your reference. The Information has not been independently verified and may not contain, and you may not rely on this presentation as providing, all material information concerning the condition (financial or other), earnings, business affairs, business prospects, properties or results of operations of the Company or its subsidiaries. None of the Company or any of their members, directors, officers, employees or affiliates nor any other person accepts any liability (in negligence, or otherwise) whatsoever for any loss howsoever arising (including, without limitation for any claim, proceedings, action, suits, losses, expenses, damages or costs) from any use of this presentation or its contents or otherwise arising in connection therewith.  This presentation contains statements that constitute forward-looking statements which involve risks and uncertainties. These statements include descriptions regarding the intent, belief or current expectations of the Company with respect to the consolidated results of the macroeconomic conditions. These statements can be recognised by the use of words such as “believes”, “expects”, “anticipates”, “intends”, “plans”, “foresees”, “will”, “estimates”, “projects”, or words of similar meaning. Similarly, statements that describe the Company’s objectives, plans or goals also are forward-looking statements. All such forward-looking statements do not guarantee future performance and actual results may differ materially from those in the forward-looking statements as a result of various factors and assumptions. You are cautioned not to place undue reliance on these forward-looking statements, which are based on the current view of the management of the Company on future events. The Company does not undertake to revise forward-looking statements to reflect future events or circumstances. No assurance can be given that future events will occur, that projections will be achieved, or that the Company’s assumptions are correct.  Some statements, pictures and analysis in this presentation are for demonstration and illustrative purposes only. Any hypothetical illustrations, forecasts and estimates contained in this presentation are forward-looking statements and are based on assumptions. Hypothetical illustrations are necessarily speculative in nature and it can be expected that some or all of the assumptions underlying the hypothetical illustrations will not materialise or will vary significantly from actual results. No representation is made that any returns indicated will be achieved. Accordingly, the hypothetical illustrations are only an estimate and the Company assumes no duty to revise any forward-looking statement. This presentation may also contain historical market data; however, historical market trends are not reliable indicators of future market behaviour.  Some statements and analysis in this presentation and some examples provided are based upon or derived from the hypothetical performance of models developed by the Company. Models are inherently imperfect and there is no assurance that any returns or other figures indicated in this presentation and derived from such models will be achieved. The Company expressly disclaims any responsibility for (i) the accuracy of the models or estimates used in deriving the analyses, (ii) any errors or omissions in computing or disseminating the analyses or (iii) any uses to which the analyses are put. By accepting and/or viewing the Information, you agree to be bound by the foregoing limitations. </a:t>
            </a:r>
          </a:p>
          <a:p>
            <a:endParaRPr lang="en-GB" sz="1000" dirty="0"/>
          </a:p>
        </p:txBody>
      </p:sp>
      <p:sp>
        <p:nvSpPr>
          <p:cNvPr id="4" name="TextBox 3">
            <a:extLst>
              <a:ext uri="{FF2B5EF4-FFF2-40B4-BE49-F238E27FC236}">
                <a16:creationId xmlns="" xmlns:a16="http://schemas.microsoft.com/office/drawing/2014/main" id="{4537DC6C-129D-4734-A9F1-BD2E0649108D}"/>
              </a:ext>
            </a:extLst>
          </p:cNvPr>
          <p:cNvSpPr txBox="1"/>
          <p:nvPr/>
        </p:nvSpPr>
        <p:spPr>
          <a:xfrm>
            <a:off x="1882775" y="133261"/>
            <a:ext cx="6618914" cy="523220"/>
          </a:xfrm>
          <a:prstGeom prst="rect">
            <a:avLst/>
          </a:prstGeom>
          <a:noFill/>
        </p:spPr>
        <p:txBody>
          <a:bodyPr wrap="square" rtlCol="0">
            <a:spAutoFit/>
          </a:bodyPr>
          <a:lstStyle/>
          <a:p>
            <a:pPr algn="l"/>
            <a:r>
              <a:rPr lang="en-GB" sz="2800" dirty="0">
                <a:solidFill>
                  <a:schemeClr val="bg1"/>
                </a:solidFill>
              </a:rPr>
              <a:t>Disclaimer</a:t>
            </a:r>
          </a:p>
        </p:txBody>
      </p:sp>
      <p:sp>
        <p:nvSpPr>
          <p:cNvPr id="5" name="Rectangle 99">
            <a:extLst>
              <a:ext uri="{FF2B5EF4-FFF2-40B4-BE49-F238E27FC236}">
                <a16:creationId xmlns="" xmlns:a16="http://schemas.microsoft.com/office/drawing/2014/main" id="{470886B7-24C9-4222-BE7E-BF6F8C0273D0}"/>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37</a:t>
            </a:fld>
            <a:endParaRPr lang="en-US" dirty="0">
              <a:latin typeface="+mj-lt"/>
            </a:endParaRPr>
          </a:p>
        </p:txBody>
      </p:sp>
    </p:spTree>
    <p:extLst>
      <p:ext uri="{BB962C8B-B14F-4D97-AF65-F5344CB8AC3E}">
        <p14:creationId xmlns:p14="http://schemas.microsoft.com/office/powerpoint/2010/main" val="28827500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 xmlns:a16="http://schemas.microsoft.com/office/drawing/2014/main" id="{33C7A92E-B9D7-4859-9007-E348DF5AD5A9}"/>
              </a:ext>
            </a:extLst>
          </p:cNvPr>
          <p:cNvGrpSpPr/>
          <p:nvPr/>
        </p:nvGrpSpPr>
        <p:grpSpPr>
          <a:xfrm>
            <a:off x="2462280" y="995432"/>
            <a:ext cx="7267440" cy="1638257"/>
            <a:chOff x="938280" y="4936812"/>
            <a:chExt cx="7267440" cy="1638257"/>
          </a:xfrm>
        </p:grpSpPr>
        <p:sp>
          <p:nvSpPr>
            <p:cNvPr id="25" name="Rectangle 24">
              <a:extLst>
                <a:ext uri="{FF2B5EF4-FFF2-40B4-BE49-F238E27FC236}">
                  <a16:creationId xmlns="" xmlns:a16="http://schemas.microsoft.com/office/drawing/2014/main" id="{5C1D7663-CFBD-431D-AFC6-66E33EEFE716}"/>
                </a:ext>
              </a:extLst>
            </p:cNvPr>
            <p:cNvSpPr/>
            <p:nvPr/>
          </p:nvSpPr>
          <p:spPr bwMode="auto">
            <a:xfrm>
              <a:off x="938280" y="4936812"/>
              <a:ext cx="7267440" cy="1638257"/>
            </a:xfrm>
            <a:prstGeom prst="rect">
              <a:avLst/>
            </a:prstGeom>
            <a:blipFill dpi="0" rotWithShape="1">
              <a:blip r:embed="rId3">
                <a:alphaModFix amt="22000"/>
              </a:blip>
              <a:srcRect/>
              <a:stretch>
                <a:fillRect/>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accent1"/>
                  </a:solidFill>
                  <a:effectLst/>
                  <a:latin typeface="+mj-lt"/>
                  <a:ea typeface="ヒラギノ角ゴ Pro W3" pitchFamily="1" charset="-128"/>
                </a:rPr>
                <a:t>ML Approach</a:t>
              </a:r>
              <a:endParaRPr kumimoji="0" lang="en-GB" sz="1400" i="0" u="none" strike="noStrike" cap="none" normalizeH="0" baseline="0" dirty="0">
                <a:ln>
                  <a:noFill/>
                </a:ln>
                <a:solidFill>
                  <a:schemeClr val="accent1"/>
                </a:solidFill>
                <a:effectLst/>
                <a:latin typeface="+mj-lt"/>
                <a:ea typeface="ヒラギノ角ゴ Pro W3" pitchFamily="1" charset="-128"/>
              </a:endParaRPr>
            </a:p>
          </p:txBody>
        </p:sp>
        <p:sp>
          <p:nvSpPr>
            <p:cNvPr id="27" name="Rectangle 26">
              <a:extLst>
                <a:ext uri="{FF2B5EF4-FFF2-40B4-BE49-F238E27FC236}">
                  <a16:creationId xmlns="" xmlns:a16="http://schemas.microsoft.com/office/drawing/2014/main" id="{136F4260-AB15-44D7-84E5-C4B0631B5748}"/>
                </a:ext>
              </a:extLst>
            </p:cNvPr>
            <p:cNvSpPr/>
            <p:nvPr/>
          </p:nvSpPr>
          <p:spPr bwMode="auto">
            <a:xfrm>
              <a:off x="1255161" y="5283384"/>
              <a:ext cx="1985053" cy="1058368"/>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600" b="0" dirty="0">
                  <a:solidFill>
                    <a:schemeClr val="bg1"/>
                  </a:solidFill>
                </a:rPr>
                <a:t>Selection of techniques</a:t>
              </a:r>
            </a:p>
          </p:txBody>
        </p:sp>
        <p:sp>
          <p:nvSpPr>
            <p:cNvPr id="28" name="Rectangle 27">
              <a:extLst>
                <a:ext uri="{FF2B5EF4-FFF2-40B4-BE49-F238E27FC236}">
                  <a16:creationId xmlns="" xmlns:a16="http://schemas.microsoft.com/office/drawing/2014/main" id="{A7AC76A4-DAD2-4E3E-8CDA-0342AE7CA729}"/>
                </a:ext>
              </a:extLst>
            </p:cNvPr>
            <p:cNvSpPr/>
            <p:nvPr/>
          </p:nvSpPr>
          <p:spPr bwMode="auto">
            <a:xfrm>
              <a:off x="3572016" y="5300171"/>
              <a:ext cx="1985053" cy="1058368"/>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600" b="0" dirty="0">
                  <a:solidFill>
                    <a:schemeClr val="bg1"/>
                  </a:solidFill>
                </a:rPr>
                <a:t>Curation of data</a:t>
              </a:r>
            </a:p>
          </p:txBody>
        </p:sp>
        <p:sp>
          <p:nvSpPr>
            <p:cNvPr id="29" name="Rectangle 28">
              <a:extLst>
                <a:ext uri="{FF2B5EF4-FFF2-40B4-BE49-F238E27FC236}">
                  <a16:creationId xmlns="" xmlns:a16="http://schemas.microsoft.com/office/drawing/2014/main" id="{603B1008-0348-4393-BC8A-9E038B693830}"/>
                </a:ext>
              </a:extLst>
            </p:cNvPr>
            <p:cNvSpPr/>
            <p:nvPr/>
          </p:nvSpPr>
          <p:spPr bwMode="auto">
            <a:xfrm>
              <a:off x="5888871" y="5281659"/>
              <a:ext cx="1985053" cy="1058368"/>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600" b="0" dirty="0">
                  <a:solidFill>
                    <a:schemeClr val="bg1"/>
                  </a:solidFill>
                </a:rPr>
                <a:t>Staged design with transparency in mind</a:t>
              </a:r>
            </a:p>
          </p:txBody>
        </p:sp>
      </p:grpSp>
      <p:sp>
        <p:nvSpPr>
          <p:cNvPr id="5" name="TextBox 4">
            <a:extLst>
              <a:ext uri="{FF2B5EF4-FFF2-40B4-BE49-F238E27FC236}">
                <a16:creationId xmlns="" xmlns:a16="http://schemas.microsoft.com/office/drawing/2014/main" id="{DE53E0FD-242C-4DAE-8233-66D32D878016}"/>
              </a:ext>
            </a:extLst>
          </p:cNvPr>
          <p:cNvSpPr txBox="1"/>
          <p:nvPr/>
        </p:nvSpPr>
        <p:spPr>
          <a:xfrm>
            <a:off x="1882775" y="143074"/>
            <a:ext cx="6618914" cy="523220"/>
          </a:xfrm>
          <a:prstGeom prst="rect">
            <a:avLst/>
          </a:prstGeom>
          <a:noFill/>
        </p:spPr>
        <p:txBody>
          <a:bodyPr wrap="square" rtlCol="0">
            <a:spAutoFit/>
          </a:bodyPr>
          <a:lstStyle/>
          <a:p>
            <a:pPr algn="l"/>
            <a:r>
              <a:rPr lang="en-GB" sz="2800" dirty="0">
                <a:solidFill>
                  <a:schemeClr val="bg1"/>
                </a:solidFill>
              </a:rPr>
              <a:t>Machine Learning Approach</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4</a:t>
            </a:fld>
            <a:endParaRPr lang="en-US" dirty="0">
              <a:latin typeface="+mj-lt"/>
            </a:endParaRPr>
          </a:p>
        </p:txBody>
      </p:sp>
      <p:grpSp>
        <p:nvGrpSpPr>
          <p:cNvPr id="3" name="Group 2">
            <a:extLst>
              <a:ext uri="{FF2B5EF4-FFF2-40B4-BE49-F238E27FC236}">
                <a16:creationId xmlns="" xmlns:a16="http://schemas.microsoft.com/office/drawing/2014/main" id="{FD5CF904-0B64-4E45-8B3D-C998B6AE1265}"/>
              </a:ext>
            </a:extLst>
          </p:cNvPr>
          <p:cNvGrpSpPr/>
          <p:nvPr/>
        </p:nvGrpSpPr>
        <p:grpSpPr>
          <a:xfrm>
            <a:off x="2463113" y="4437877"/>
            <a:ext cx="7267440" cy="2067698"/>
            <a:chOff x="938281" y="2860296"/>
            <a:chExt cx="7267440" cy="2067698"/>
          </a:xfrm>
        </p:grpSpPr>
        <p:sp>
          <p:nvSpPr>
            <p:cNvPr id="4" name="Rectangle 3">
              <a:extLst>
                <a:ext uri="{FF2B5EF4-FFF2-40B4-BE49-F238E27FC236}">
                  <a16:creationId xmlns="" xmlns:a16="http://schemas.microsoft.com/office/drawing/2014/main" id="{5050016D-3D57-4368-899B-5EFBBEC2EBC5}"/>
                </a:ext>
              </a:extLst>
            </p:cNvPr>
            <p:cNvSpPr/>
            <p:nvPr/>
          </p:nvSpPr>
          <p:spPr bwMode="auto">
            <a:xfrm>
              <a:off x="938281" y="2860296"/>
              <a:ext cx="7267440" cy="2067698"/>
            </a:xfrm>
            <a:prstGeom prst="rect">
              <a:avLst/>
            </a:prstGeom>
            <a:solidFill>
              <a:srgbClr val="05345B">
                <a:alpha val="48000"/>
              </a:srgb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bg1"/>
                  </a:solidFill>
                  <a:effectLst/>
                  <a:latin typeface="+mj-lt"/>
                  <a:ea typeface="ヒラギノ角ゴ Pro W3" pitchFamily="1" charset="-128"/>
                </a:rPr>
                <a:t>ML Advantages</a:t>
              </a:r>
              <a:endParaRPr kumimoji="0" lang="en-GB" sz="1400" i="0" u="none" strike="noStrike" cap="none" normalizeH="0" baseline="0" dirty="0">
                <a:ln>
                  <a:noFill/>
                </a:ln>
                <a:solidFill>
                  <a:schemeClr val="bg1"/>
                </a:solidFill>
                <a:effectLst/>
                <a:latin typeface="+mj-lt"/>
                <a:ea typeface="ヒラギノ角ゴ Pro W3" pitchFamily="1" charset="-128"/>
              </a:endParaRPr>
            </a:p>
          </p:txBody>
        </p:sp>
        <p:sp>
          <p:nvSpPr>
            <p:cNvPr id="7" name="Rectangle 6">
              <a:extLst>
                <a:ext uri="{FF2B5EF4-FFF2-40B4-BE49-F238E27FC236}">
                  <a16:creationId xmlns="" xmlns:a16="http://schemas.microsoft.com/office/drawing/2014/main" id="{54DA49A2-49C7-47A9-888E-1F2C0926FAD1}"/>
                </a:ext>
              </a:extLst>
            </p:cNvPr>
            <p:cNvSpPr/>
            <p:nvPr/>
          </p:nvSpPr>
          <p:spPr bwMode="auto">
            <a:xfrm>
              <a:off x="1255162" y="3261975"/>
              <a:ext cx="3177212" cy="553909"/>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b="0" dirty="0">
                  <a:solidFill>
                    <a:schemeClr val="accent1"/>
                  </a:solidFill>
                </a:rPr>
                <a:t>High dimensional representations</a:t>
              </a:r>
            </a:p>
          </p:txBody>
        </p:sp>
        <p:sp>
          <p:nvSpPr>
            <p:cNvPr id="8" name="Rectangle 7">
              <a:extLst>
                <a:ext uri="{FF2B5EF4-FFF2-40B4-BE49-F238E27FC236}">
                  <a16:creationId xmlns="" xmlns:a16="http://schemas.microsoft.com/office/drawing/2014/main" id="{95832B40-792A-4460-8445-006A5E4633B7}"/>
                </a:ext>
              </a:extLst>
            </p:cNvPr>
            <p:cNvSpPr/>
            <p:nvPr/>
          </p:nvSpPr>
          <p:spPr bwMode="auto">
            <a:xfrm>
              <a:off x="1255160" y="4059971"/>
              <a:ext cx="3177213" cy="553909"/>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b="0" dirty="0">
                  <a:solidFill>
                    <a:schemeClr val="accent1"/>
                  </a:solidFill>
                </a:rPr>
                <a:t>Enhanced flexibility</a:t>
              </a:r>
            </a:p>
          </p:txBody>
        </p:sp>
        <p:sp>
          <p:nvSpPr>
            <p:cNvPr id="9" name="Rectangle 8">
              <a:extLst>
                <a:ext uri="{FF2B5EF4-FFF2-40B4-BE49-F238E27FC236}">
                  <a16:creationId xmlns="" xmlns:a16="http://schemas.microsoft.com/office/drawing/2014/main" id="{700E0A36-BE39-46B2-B304-CB4B3611DDD9}"/>
                </a:ext>
              </a:extLst>
            </p:cNvPr>
            <p:cNvSpPr/>
            <p:nvPr/>
          </p:nvSpPr>
          <p:spPr bwMode="auto">
            <a:xfrm>
              <a:off x="4696714" y="3261975"/>
              <a:ext cx="3177210" cy="553909"/>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b="0" dirty="0">
                  <a:solidFill>
                    <a:schemeClr val="accent1"/>
                  </a:solidFill>
                </a:rPr>
                <a:t>Produce complex, non-linear associations</a:t>
              </a:r>
            </a:p>
          </p:txBody>
        </p:sp>
        <p:sp>
          <p:nvSpPr>
            <p:cNvPr id="10" name="Rectangle 9">
              <a:extLst>
                <a:ext uri="{FF2B5EF4-FFF2-40B4-BE49-F238E27FC236}">
                  <a16:creationId xmlns="" xmlns:a16="http://schemas.microsoft.com/office/drawing/2014/main" id="{B5E3ADDD-64F5-4722-A963-726AB4AAE85D}"/>
                </a:ext>
              </a:extLst>
            </p:cNvPr>
            <p:cNvSpPr/>
            <p:nvPr/>
          </p:nvSpPr>
          <p:spPr bwMode="auto">
            <a:xfrm>
              <a:off x="4719083" y="4059972"/>
              <a:ext cx="3154841" cy="553909"/>
            </a:xfrm>
            <a:prstGeom prst="rect">
              <a:avLst/>
            </a:prstGeom>
            <a:solidFill>
              <a:schemeClr val="bg1">
                <a:lumMod val="85000"/>
              </a:schemeClr>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b="0" dirty="0">
                  <a:solidFill>
                    <a:schemeClr val="accent1"/>
                  </a:solidFill>
                </a:rPr>
                <a:t>Improved prediction quality</a:t>
              </a:r>
            </a:p>
          </p:txBody>
        </p:sp>
      </p:grpSp>
      <p:sp>
        <p:nvSpPr>
          <p:cNvPr id="11" name="Rectangle 10">
            <a:extLst>
              <a:ext uri="{FF2B5EF4-FFF2-40B4-BE49-F238E27FC236}">
                <a16:creationId xmlns="" xmlns:a16="http://schemas.microsoft.com/office/drawing/2014/main" id="{485D5AFB-2F8C-45B5-B4BF-3F80526A8DEF}"/>
              </a:ext>
            </a:extLst>
          </p:cNvPr>
          <p:cNvSpPr/>
          <p:nvPr/>
        </p:nvSpPr>
        <p:spPr bwMode="auto">
          <a:xfrm>
            <a:off x="2454822" y="2693171"/>
            <a:ext cx="7267440" cy="1638257"/>
          </a:xfrm>
          <a:prstGeom prst="rect">
            <a:avLst/>
          </a:prstGeom>
          <a:solidFill>
            <a:schemeClr val="bg1">
              <a:lumMod val="65000"/>
              <a:alpha val="5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i="0" u="none" strike="noStrike" cap="none" normalizeH="0" baseline="0" dirty="0">
                <a:ln>
                  <a:noFill/>
                </a:ln>
                <a:solidFill>
                  <a:schemeClr val="bg1"/>
                </a:solidFill>
                <a:effectLst/>
                <a:latin typeface="+mj-lt"/>
                <a:ea typeface="ヒラギノ角ゴ Pro W3" pitchFamily="1" charset="-128"/>
              </a:rPr>
              <a:t>ML Definition</a:t>
            </a:r>
            <a:endParaRPr kumimoji="0" lang="en-GB" sz="1400" i="0" u="none" strike="noStrike" cap="none" normalizeH="0" baseline="0" dirty="0">
              <a:ln>
                <a:noFill/>
              </a:ln>
              <a:solidFill>
                <a:schemeClr val="bg1"/>
              </a:solidFill>
              <a:effectLst/>
              <a:latin typeface="+mj-lt"/>
              <a:ea typeface="ヒラギノ角ゴ Pro W3" pitchFamily="1" charset="-128"/>
            </a:endParaRPr>
          </a:p>
        </p:txBody>
      </p:sp>
      <p:sp>
        <p:nvSpPr>
          <p:cNvPr id="13" name="Rectangle 12">
            <a:extLst>
              <a:ext uri="{FF2B5EF4-FFF2-40B4-BE49-F238E27FC236}">
                <a16:creationId xmlns="" xmlns:a16="http://schemas.microsoft.com/office/drawing/2014/main" id="{FCD3835B-A8B1-4031-B576-C6ACE818ED4F}"/>
              </a:ext>
            </a:extLst>
          </p:cNvPr>
          <p:cNvSpPr/>
          <p:nvPr/>
        </p:nvSpPr>
        <p:spPr bwMode="auto">
          <a:xfrm>
            <a:off x="2771704" y="3039742"/>
            <a:ext cx="1985053" cy="1058368"/>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b="0" dirty="0">
                <a:solidFill>
                  <a:schemeClr val="accent1"/>
                </a:solidFill>
              </a:rPr>
              <a:t>Diverse collection of high-dimensional models</a:t>
            </a:r>
          </a:p>
        </p:txBody>
      </p:sp>
      <p:sp>
        <p:nvSpPr>
          <p:cNvPr id="14" name="Rectangle 13">
            <a:extLst>
              <a:ext uri="{FF2B5EF4-FFF2-40B4-BE49-F238E27FC236}">
                <a16:creationId xmlns="" xmlns:a16="http://schemas.microsoft.com/office/drawing/2014/main" id="{33A6B7F4-200D-43E0-A04F-302EF6E86564}"/>
              </a:ext>
            </a:extLst>
          </p:cNvPr>
          <p:cNvSpPr/>
          <p:nvPr/>
        </p:nvSpPr>
        <p:spPr bwMode="auto">
          <a:xfrm>
            <a:off x="5088559" y="3056529"/>
            <a:ext cx="1985053" cy="1058368"/>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b="0" dirty="0">
                <a:solidFill>
                  <a:schemeClr val="accent1"/>
                </a:solidFill>
              </a:rPr>
              <a:t>Regularisation methods for model selection and reducing overfitting</a:t>
            </a:r>
          </a:p>
        </p:txBody>
      </p:sp>
      <p:sp>
        <p:nvSpPr>
          <p:cNvPr id="15" name="Rectangle 14">
            <a:extLst>
              <a:ext uri="{FF2B5EF4-FFF2-40B4-BE49-F238E27FC236}">
                <a16:creationId xmlns="" xmlns:a16="http://schemas.microsoft.com/office/drawing/2014/main" id="{064DD7D0-548C-4FEA-BC6A-750764B56F0B}"/>
              </a:ext>
            </a:extLst>
          </p:cNvPr>
          <p:cNvSpPr/>
          <p:nvPr/>
        </p:nvSpPr>
        <p:spPr bwMode="auto">
          <a:xfrm>
            <a:off x="7405414" y="3038017"/>
            <a:ext cx="1985053" cy="1058368"/>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eaLnBrk="0" hangingPunct="0"/>
            <a:r>
              <a:rPr lang="en-US" sz="1200" b="0" dirty="0">
                <a:solidFill>
                  <a:schemeClr val="accent1"/>
                </a:solidFill>
              </a:rPr>
              <a:t>Efficient algorithms for searching different model specifications</a:t>
            </a:r>
          </a:p>
        </p:txBody>
      </p:sp>
    </p:spTree>
    <p:extLst>
      <p:ext uri="{BB962C8B-B14F-4D97-AF65-F5344CB8AC3E}">
        <p14:creationId xmlns:p14="http://schemas.microsoft.com/office/powerpoint/2010/main" val="62249347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E53E0FD-242C-4DAE-8233-66D32D878016}"/>
              </a:ext>
            </a:extLst>
          </p:cNvPr>
          <p:cNvSpPr txBox="1"/>
          <p:nvPr/>
        </p:nvSpPr>
        <p:spPr>
          <a:xfrm>
            <a:off x="1882775" y="143074"/>
            <a:ext cx="6618914" cy="523220"/>
          </a:xfrm>
          <a:prstGeom prst="rect">
            <a:avLst/>
          </a:prstGeom>
          <a:noFill/>
        </p:spPr>
        <p:txBody>
          <a:bodyPr wrap="square" rtlCol="0">
            <a:spAutoFit/>
          </a:bodyPr>
          <a:lstStyle/>
          <a:p>
            <a:pPr algn="l"/>
            <a:r>
              <a:rPr lang="en-GB" sz="2800" dirty="0">
                <a:solidFill>
                  <a:schemeClr val="bg1"/>
                </a:solidFill>
              </a:rPr>
              <a:t>GAIA: The Global AI Allocator</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5</a:t>
            </a:fld>
            <a:endParaRPr lang="en-US" dirty="0">
              <a:latin typeface="+mj-lt"/>
            </a:endParaRPr>
          </a:p>
        </p:txBody>
      </p:sp>
      <p:graphicFrame>
        <p:nvGraphicFramePr>
          <p:cNvPr id="4" name="Diagram 3">
            <a:extLst>
              <a:ext uri="{FF2B5EF4-FFF2-40B4-BE49-F238E27FC236}">
                <a16:creationId xmlns="" xmlns:a16="http://schemas.microsoft.com/office/drawing/2014/main" id="{DCCF0640-F99F-4B8F-B45E-4492DFC07C41}"/>
              </a:ext>
            </a:extLst>
          </p:cNvPr>
          <p:cNvGraphicFramePr/>
          <p:nvPr>
            <p:extLst>
              <p:ext uri="{D42A27DB-BD31-4B8C-83A1-F6EECF244321}">
                <p14:modId xmlns:p14="http://schemas.microsoft.com/office/powerpoint/2010/main" val="1853747426"/>
              </p:ext>
            </p:extLst>
          </p:nvPr>
        </p:nvGraphicFramePr>
        <p:xfrm>
          <a:off x="2038350" y="1835150"/>
          <a:ext cx="6076951" cy="4127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 xmlns:a16="http://schemas.microsoft.com/office/drawing/2014/main" id="{6106E1A2-050E-4C0C-90C5-AB955F0C7500}"/>
              </a:ext>
            </a:extLst>
          </p:cNvPr>
          <p:cNvSpPr txBox="1"/>
          <p:nvPr/>
        </p:nvSpPr>
        <p:spPr>
          <a:xfrm>
            <a:off x="2038349" y="1325041"/>
            <a:ext cx="1524000" cy="276999"/>
          </a:xfrm>
          <a:prstGeom prst="rect">
            <a:avLst/>
          </a:prstGeom>
          <a:noFill/>
        </p:spPr>
        <p:txBody>
          <a:bodyPr wrap="square" rtlCol="0">
            <a:spAutoFit/>
          </a:bodyPr>
          <a:lstStyle/>
          <a:p>
            <a:pPr algn="l"/>
            <a:r>
              <a:rPr lang="en-GB" sz="1200" b="0" dirty="0">
                <a:solidFill>
                  <a:schemeClr val="accent1"/>
                </a:solidFill>
              </a:rPr>
              <a:t>Human PM/Trader</a:t>
            </a:r>
          </a:p>
        </p:txBody>
      </p:sp>
      <p:sp>
        <p:nvSpPr>
          <p:cNvPr id="9" name="TextBox 8">
            <a:extLst>
              <a:ext uri="{FF2B5EF4-FFF2-40B4-BE49-F238E27FC236}">
                <a16:creationId xmlns="" xmlns:a16="http://schemas.microsoft.com/office/drawing/2014/main" id="{918ED2AF-F7AB-4A15-96E4-4F7B95B5A1E3}"/>
              </a:ext>
            </a:extLst>
          </p:cNvPr>
          <p:cNvSpPr txBox="1"/>
          <p:nvPr/>
        </p:nvSpPr>
        <p:spPr>
          <a:xfrm>
            <a:off x="4933178" y="1325041"/>
            <a:ext cx="2002824" cy="276999"/>
          </a:xfrm>
          <a:prstGeom prst="rect">
            <a:avLst/>
          </a:prstGeom>
          <a:noFill/>
        </p:spPr>
        <p:txBody>
          <a:bodyPr wrap="square" rtlCol="0">
            <a:spAutoFit/>
          </a:bodyPr>
          <a:lstStyle/>
          <a:p>
            <a:r>
              <a:rPr lang="en-GB" sz="1200" b="0" dirty="0">
                <a:solidFill>
                  <a:schemeClr val="accent1"/>
                </a:solidFill>
              </a:rPr>
              <a:t>Machine Driven Strategies</a:t>
            </a:r>
          </a:p>
        </p:txBody>
      </p:sp>
      <p:sp>
        <p:nvSpPr>
          <p:cNvPr id="10" name="TextBox 9">
            <a:extLst>
              <a:ext uri="{FF2B5EF4-FFF2-40B4-BE49-F238E27FC236}">
                <a16:creationId xmlns="" xmlns:a16="http://schemas.microsoft.com/office/drawing/2014/main" id="{34C1D35E-1DF5-4290-98D3-462EA44B8E86}"/>
              </a:ext>
            </a:extLst>
          </p:cNvPr>
          <p:cNvSpPr txBox="1"/>
          <p:nvPr/>
        </p:nvSpPr>
        <p:spPr>
          <a:xfrm>
            <a:off x="3096654" y="6001822"/>
            <a:ext cx="3960340" cy="461665"/>
          </a:xfrm>
          <a:prstGeom prst="rect">
            <a:avLst/>
          </a:prstGeom>
          <a:noFill/>
        </p:spPr>
        <p:txBody>
          <a:bodyPr wrap="square" rtlCol="0">
            <a:spAutoFit/>
          </a:bodyPr>
          <a:lstStyle/>
          <a:p>
            <a:pPr algn="ctr"/>
            <a:r>
              <a:rPr lang="en-GB" sz="1200" b="0" dirty="0">
                <a:solidFill>
                  <a:schemeClr val="accent1"/>
                </a:solidFill>
              </a:rPr>
              <a:t>Fundamental knowledge and macro framework guide choice of relevant input signals</a:t>
            </a:r>
          </a:p>
        </p:txBody>
      </p:sp>
      <p:pic>
        <p:nvPicPr>
          <p:cNvPr id="11" name="Graphic 10" descr="User">
            <a:extLst>
              <a:ext uri="{FF2B5EF4-FFF2-40B4-BE49-F238E27FC236}">
                <a16:creationId xmlns="" xmlns:a16="http://schemas.microsoft.com/office/drawing/2014/main" id="{AE34ECCC-F8DD-4F65-9A35-AA2259D660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2475147" y="1867853"/>
            <a:ext cx="489055" cy="489055"/>
          </a:xfrm>
          <a:prstGeom prst="rect">
            <a:avLst/>
          </a:prstGeom>
        </p:spPr>
      </p:pic>
      <p:sp>
        <p:nvSpPr>
          <p:cNvPr id="12" name="Arrow: Up 11">
            <a:extLst>
              <a:ext uri="{FF2B5EF4-FFF2-40B4-BE49-F238E27FC236}">
                <a16:creationId xmlns="" xmlns:a16="http://schemas.microsoft.com/office/drawing/2014/main" id="{4C1F1021-0B7F-4655-88E6-758A7B814C65}"/>
              </a:ext>
            </a:extLst>
          </p:cNvPr>
          <p:cNvSpPr/>
          <p:nvPr/>
        </p:nvSpPr>
        <p:spPr>
          <a:xfrm>
            <a:off x="9292858" y="1867852"/>
            <a:ext cx="735742" cy="4094798"/>
          </a:xfrm>
          <a:prstGeom prst="upArrow">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13" name="TextBox 12">
            <a:extLst>
              <a:ext uri="{FF2B5EF4-FFF2-40B4-BE49-F238E27FC236}">
                <a16:creationId xmlns="" xmlns:a16="http://schemas.microsoft.com/office/drawing/2014/main" id="{8790C607-89F3-4184-9B43-D1A5DA8A7D91}"/>
              </a:ext>
            </a:extLst>
          </p:cNvPr>
          <p:cNvSpPr txBox="1"/>
          <p:nvPr/>
        </p:nvSpPr>
        <p:spPr>
          <a:xfrm>
            <a:off x="9012239" y="2011486"/>
            <a:ext cx="1296987" cy="1754326"/>
          </a:xfrm>
          <a:prstGeom prst="rect">
            <a:avLst/>
          </a:prstGeom>
          <a:noFill/>
        </p:spPr>
        <p:txBody>
          <a:bodyPr wrap="square" rtlCol="0">
            <a:spAutoFit/>
          </a:bodyPr>
          <a:lstStyle/>
          <a:p>
            <a:pPr algn="ctr"/>
            <a:r>
              <a:rPr lang="en-GB" sz="1200" b="0" dirty="0">
                <a:solidFill>
                  <a:schemeClr val="accent1"/>
                </a:solidFill>
              </a:rPr>
              <a:t>Predictions for asset classes, sectors, factors:</a:t>
            </a:r>
          </a:p>
          <a:p>
            <a:pPr algn="l"/>
            <a:endParaRPr lang="en-GB" sz="1200" b="0" dirty="0">
              <a:solidFill>
                <a:schemeClr val="accent1"/>
              </a:solidFill>
            </a:endParaRPr>
          </a:p>
          <a:p>
            <a:pPr algn="ctr"/>
            <a:r>
              <a:rPr lang="en-GB" sz="1200" b="0" dirty="0">
                <a:solidFill>
                  <a:schemeClr val="accent1"/>
                </a:solidFill>
              </a:rPr>
              <a:t>Decide how to adaptively allocate risk based on new information </a:t>
            </a:r>
          </a:p>
        </p:txBody>
      </p:sp>
      <p:sp>
        <p:nvSpPr>
          <p:cNvPr id="14" name="TextBox 13">
            <a:extLst>
              <a:ext uri="{FF2B5EF4-FFF2-40B4-BE49-F238E27FC236}">
                <a16:creationId xmlns="" xmlns:a16="http://schemas.microsoft.com/office/drawing/2014/main" id="{4129F1D9-1B1A-475B-B2EA-4A24EB2ED2FE}"/>
              </a:ext>
            </a:extLst>
          </p:cNvPr>
          <p:cNvSpPr txBox="1"/>
          <p:nvPr/>
        </p:nvSpPr>
        <p:spPr>
          <a:xfrm>
            <a:off x="2800349" y="856180"/>
            <a:ext cx="3621046" cy="276999"/>
          </a:xfrm>
          <a:prstGeom prst="rect">
            <a:avLst/>
          </a:prstGeom>
          <a:noFill/>
        </p:spPr>
        <p:txBody>
          <a:bodyPr wrap="square" rtlCol="0">
            <a:spAutoFit/>
          </a:bodyPr>
          <a:lstStyle/>
          <a:p>
            <a:pPr algn="l"/>
            <a:r>
              <a:rPr lang="en-GB" sz="1200" b="0" dirty="0">
                <a:solidFill>
                  <a:schemeClr val="accent1"/>
                </a:solidFill>
              </a:rPr>
              <a:t>Outputs can be either discretionary or systematic</a:t>
            </a:r>
          </a:p>
        </p:txBody>
      </p:sp>
      <p:sp>
        <p:nvSpPr>
          <p:cNvPr id="15" name="TextBox 14">
            <a:extLst>
              <a:ext uri="{FF2B5EF4-FFF2-40B4-BE49-F238E27FC236}">
                <a16:creationId xmlns="" xmlns:a16="http://schemas.microsoft.com/office/drawing/2014/main" id="{A68A3816-493D-4171-9275-A587CB392239}"/>
              </a:ext>
            </a:extLst>
          </p:cNvPr>
          <p:cNvSpPr txBox="1"/>
          <p:nvPr/>
        </p:nvSpPr>
        <p:spPr>
          <a:xfrm>
            <a:off x="9012237" y="4111023"/>
            <a:ext cx="1296987" cy="1015663"/>
          </a:xfrm>
          <a:prstGeom prst="rect">
            <a:avLst/>
          </a:prstGeom>
          <a:noFill/>
        </p:spPr>
        <p:txBody>
          <a:bodyPr wrap="square" rtlCol="0">
            <a:spAutoFit/>
          </a:bodyPr>
          <a:lstStyle/>
          <a:p>
            <a:pPr algn="ctr"/>
            <a:r>
              <a:rPr lang="en-GB" sz="1200" b="0" dirty="0">
                <a:solidFill>
                  <a:schemeClr val="accent1"/>
                </a:solidFill>
              </a:rPr>
              <a:t>Diversity across multiple dimensions: representations, models, time</a:t>
            </a:r>
          </a:p>
        </p:txBody>
      </p:sp>
      <p:sp>
        <p:nvSpPr>
          <p:cNvPr id="16" name="Right Brace 15">
            <a:extLst>
              <a:ext uri="{FF2B5EF4-FFF2-40B4-BE49-F238E27FC236}">
                <a16:creationId xmlns="" xmlns:a16="http://schemas.microsoft.com/office/drawing/2014/main" id="{946A0EEC-7438-4FC1-B810-01AE3D71215A}"/>
              </a:ext>
            </a:extLst>
          </p:cNvPr>
          <p:cNvSpPr/>
          <p:nvPr/>
        </p:nvSpPr>
        <p:spPr bwMode="auto">
          <a:xfrm>
            <a:off x="8210549" y="3915252"/>
            <a:ext cx="735742" cy="1282825"/>
          </a:xfrm>
          <a:prstGeom prst="rightBrace">
            <a:avLst/>
          </a:prstGeom>
          <a:noFill/>
          <a:ln w="9525" cap="flat" cmpd="sng" algn="ctr">
            <a:solidFill>
              <a:srgbClr val="0534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
        <p:nvSpPr>
          <p:cNvPr id="17" name="Right Brace 16">
            <a:extLst>
              <a:ext uri="{FF2B5EF4-FFF2-40B4-BE49-F238E27FC236}">
                <a16:creationId xmlns="" xmlns:a16="http://schemas.microsoft.com/office/drawing/2014/main" id="{86BFBB97-C4ED-4CC8-B78F-1DCC1713586B}"/>
              </a:ext>
            </a:extLst>
          </p:cNvPr>
          <p:cNvSpPr/>
          <p:nvPr/>
        </p:nvSpPr>
        <p:spPr bwMode="auto">
          <a:xfrm>
            <a:off x="8210549" y="2580276"/>
            <a:ext cx="735742" cy="1282825"/>
          </a:xfrm>
          <a:prstGeom prst="rightBrace">
            <a:avLst/>
          </a:prstGeom>
          <a:noFill/>
          <a:ln w="9525" cap="flat" cmpd="sng" algn="ctr">
            <a:solidFill>
              <a:srgbClr val="0534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12111121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524001" y="476250"/>
            <a:ext cx="4098925" cy="666750"/>
          </a:xfrm>
          <a:prstGeom prst="rect">
            <a:avLst/>
          </a:prstGeom>
        </p:spPr>
        <p:txBody>
          <a:bodyPr/>
          <a:lstStyle/>
          <a:p>
            <a:r>
              <a:rPr lang="en-US" dirty="0"/>
              <a:t>Performance </a:t>
            </a:r>
          </a:p>
        </p:txBody>
      </p:sp>
      <p:sp>
        <p:nvSpPr>
          <p:cNvPr id="14" name="TextBox 13">
            <a:extLst>
              <a:ext uri="{FF2B5EF4-FFF2-40B4-BE49-F238E27FC236}">
                <a16:creationId xmlns="" xmlns:a16="http://schemas.microsoft.com/office/drawing/2014/main" id="{27D7C2FB-5397-458F-BB2D-313BC91E6D83}"/>
              </a:ext>
            </a:extLst>
          </p:cNvPr>
          <p:cNvSpPr txBox="1"/>
          <p:nvPr/>
        </p:nvSpPr>
        <p:spPr>
          <a:xfrm>
            <a:off x="1882774" y="171425"/>
            <a:ext cx="8632825" cy="523220"/>
          </a:xfrm>
          <a:prstGeom prst="rect">
            <a:avLst/>
          </a:prstGeom>
          <a:noFill/>
        </p:spPr>
        <p:txBody>
          <a:bodyPr wrap="square" rtlCol="0">
            <a:spAutoFit/>
          </a:bodyPr>
          <a:lstStyle/>
          <a:p>
            <a:pPr algn="l"/>
            <a:r>
              <a:rPr lang="en-GB" sz="2800" dirty="0">
                <a:solidFill>
                  <a:schemeClr val="bg1"/>
                </a:solidFill>
              </a:rPr>
              <a:t>Best </a:t>
            </a:r>
            <a:r>
              <a:rPr lang="en-GB" sz="2800" dirty="0" smtClean="0">
                <a:solidFill>
                  <a:schemeClr val="bg1"/>
                </a:solidFill>
              </a:rPr>
              <a:t>Practices: Our Approach</a:t>
            </a:r>
            <a:endParaRPr lang="en-GB" sz="2800" dirty="0">
              <a:solidFill>
                <a:schemeClr val="bg1"/>
              </a:solidFill>
            </a:endParaRPr>
          </a:p>
        </p:txBody>
      </p:sp>
      <p:sp>
        <p:nvSpPr>
          <p:cNvPr id="9" name="Rectangle 99">
            <a:extLst>
              <a:ext uri="{FF2B5EF4-FFF2-40B4-BE49-F238E27FC236}">
                <a16:creationId xmlns="" xmlns:a16="http://schemas.microsoft.com/office/drawing/2014/main" id="{5C53D34A-C847-4251-AD09-1E7964C3D315}"/>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6</a:t>
            </a:fld>
            <a:endParaRPr lang="en-US" dirty="0">
              <a:latin typeface="+mj-lt"/>
            </a:endParaRPr>
          </a:p>
        </p:txBody>
      </p:sp>
      <p:sp>
        <p:nvSpPr>
          <p:cNvPr id="6" name="Content Placeholder 1">
            <a:extLst>
              <a:ext uri="{FF2B5EF4-FFF2-40B4-BE49-F238E27FC236}">
                <a16:creationId xmlns="" xmlns:a16="http://schemas.microsoft.com/office/drawing/2014/main" id="{5323352E-4AF1-4555-86AF-205C2836B5DE}"/>
              </a:ext>
            </a:extLst>
          </p:cNvPr>
          <p:cNvSpPr txBox="1">
            <a:spLocks/>
          </p:cNvSpPr>
          <p:nvPr/>
        </p:nvSpPr>
        <p:spPr>
          <a:xfrm>
            <a:off x="1524001" y="1120767"/>
            <a:ext cx="8442324" cy="903416"/>
          </a:xfrm>
          <a:prstGeom prst="rect">
            <a:avLst/>
          </a:prstGeom>
        </p:spPr>
        <p:txBody>
          <a:bodyPr/>
          <a:lstStyle>
            <a:lvl1pPr marL="171450" indent="-171450" algn="l" rtl="0" eaLnBrk="0" fontAlgn="base" hangingPunct="0">
              <a:lnSpc>
                <a:spcPct val="110000"/>
              </a:lnSpc>
              <a:spcBef>
                <a:spcPct val="114000"/>
              </a:spcBef>
              <a:spcAft>
                <a:spcPct val="0"/>
              </a:spcAft>
              <a:buClr>
                <a:srgbClr val="C7B151"/>
              </a:buClr>
              <a:buChar char="•"/>
              <a:defRPr sz="1400">
                <a:solidFill>
                  <a:schemeClr val="tx1"/>
                </a:solidFill>
                <a:latin typeface="Calibri" pitchFamily="34" charset="0"/>
                <a:ea typeface="+mn-ea"/>
                <a:cs typeface="ヒラギノ角ゴ Pro W3" pitchFamily="-107" charset="-128"/>
              </a:defRPr>
            </a:lvl1pPr>
            <a:lvl2pPr marL="390525" indent="-217488" algn="l" rtl="0" eaLnBrk="0" fontAlgn="base" hangingPunct="0">
              <a:lnSpc>
                <a:spcPct val="110000"/>
              </a:lnSpc>
              <a:spcBef>
                <a:spcPct val="27000"/>
              </a:spcBef>
              <a:spcAft>
                <a:spcPct val="0"/>
              </a:spcAft>
              <a:buClr>
                <a:srgbClr val="5E6A6A"/>
              </a:buClr>
              <a:buFont typeface="Arial" charset="0"/>
              <a:buChar char="―"/>
              <a:defRPr sz="1300">
                <a:solidFill>
                  <a:schemeClr val="tx1"/>
                </a:solidFill>
                <a:latin typeface="Calibri" pitchFamily="34" charset="0"/>
                <a:ea typeface="+mn-ea"/>
                <a:cs typeface="ヒラギノ角ゴ Pro W3" pitchFamily="-107" charset="-128"/>
              </a:defRPr>
            </a:lvl2pPr>
            <a:lvl3pPr marL="738188" indent="-169863"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3pPr>
            <a:lvl4pPr marL="1081088" indent="-228600"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4pPr>
            <a:lvl5pPr marL="1423988" indent="-228600" algn="l" rtl="0" eaLnBrk="0" fontAlgn="base" hangingPunct="0">
              <a:lnSpc>
                <a:spcPct val="110000"/>
              </a:lnSpc>
              <a:spcBef>
                <a:spcPct val="40000"/>
              </a:spcBef>
              <a:spcAft>
                <a:spcPct val="0"/>
              </a:spcAft>
              <a:buClr>
                <a:srgbClr val="5E6A6A"/>
              </a:buClr>
              <a:buFont typeface="Arial" charset="0"/>
              <a:buChar char="―"/>
              <a:defRPr sz="1100">
                <a:solidFill>
                  <a:schemeClr val="tx1"/>
                </a:solidFill>
                <a:latin typeface="Century Gothic" pitchFamily="34" charset="0"/>
                <a:ea typeface="+mn-ea"/>
                <a:cs typeface="ヒラギノ角ゴ Pro W3" pitchFamily="-107" charset="-128"/>
              </a:defRPr>
            </a:lvl5pPr>
            <a:lvl6pPr marL="1879600" indent="-228600" algn="l" rtl="0" fontAlgn="base">
              <a:spcBef>
                <a:spcPct val="20000"/>
              </a:spcBef>
              <a:spcAft>
                <a:spcPct val="0"/>
              </a:spcAft>
              <a:buFont typeface="Times" pitchFamily="1" charset="0"/>
              <a:buChar char="•"/>
              <a:defRPr sz="1200">
                <a:solidFill>
                  <a:srgbClr val="595A5D"/>
                </a:solidFill>
                <a:latin typeface="+mn-lt"/>
                <a:ea typeface="+mn-ea"/>
              </a:defRPr>
            </a:lvl6pPr>
            <a:lvl7pPr marL="2336800" indent="-228600" algn="l" rtl="0" fontAlgn="base">
              <a:spcBef>
                <a:spcPct val="20000"/>
              </a:spcBef>
              <a:spcAft>
                <a:spcPct val="0"/>
              </a:spcAft>
              <a:buFont typeface="Times" pitchFamily="1" charset="0"/>
              <a:buChar char="•"/>
              <a:defRPr sz="1200">
                <a:solidFill>
                  <a:srgbClr val="595A5D"/>
                </a:solidFill>
                <a:latin typeface="+mn-lt"/>
                <a:ea typeface="+mn-ea"/>
              </a:defRPr>
            </a:lvl7pPr>
            <a:lvl8pPr marL="2794000" indent="-228600" algn="l" rtl="0" fontAlgn="base">
              <a:spcBef>
                <a:spcPct val="20000"/>
              </a:spcBef>
              <a:spcAft>
                <a:spcPct val="0"/>
              </a:spcAft>
              <a:buFont typeface="Times" pitchFamily="1" charset="0"/>
              <a:buChar char="•"/>
              <a:defRPr sz="1200">
                <a:solidFill>
                  <a:srgbClr val="595A5D"/>
                </a:solidFill>
                <a:latin typeface="+mn-lt"/>
                <a:ea typeface="+mn-ea"/>
              </a:defRPr>
            </a:lvl8pPr>
            <a:lvl9pPr marL="3251200" indent="-228600" algn="l" rtl="0" fontAlgn="base">
              <a:spcBef>
                <a:spcPct val="20000"/>
              </a:spcBef>
              <a:spcAft>
                <a:spcPct val="0"/>
              </a:spcAft>
              <a:buFont typeface="Times" pitchFamily="1" charset="0"/>
              <a:buChar char="•"/>
              <a:defRPr sz="1200">
                <a:solidFill>
                  <a:srgbClr val="595A5D"/>
                </a:solidFill>
                <a:latin typeface="+mn-lt"/>
                <a:ea typeface="+mn-ea"/>
              </a:defRPr>
            </a:lvl9pPr>
          </a:lstStyle>
          <a:p>
            <a:pPr marL="0" indent="0">
              <a:buNone/>
            </a:pPr>
            <a:r>
              <a:rPr lang="en-GB" sz="1600" b="0" kern="0" dirty="0">
                <a:solidFill>
                  <a:schemeClr val="accent1"/>
                </a:solidFill>
                <a:latin typeface="Georgia" panose="02040502050405020303" pitchFamily="18" charset="0"/>
              </a:rPr>
              <a:t>Our research process adheres to certain best practices in terms of data and methodology, some aspects of which are shown below:</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599" y="1787517"/>
            <a:ext cx="9271000" cy="4292600"/>
          </a:xfrm>
          <a:prstGeom prst="rect">
            <a:avLst/>
          </a:prstGeom>
        </p:spPr>
      </p:pic>
    </p:spTree>
    <p:extLst>
      <p:ext uri="{BB962C8B-B14F-4D97-AF65-F5344CB8AC3E}">
        <p14:creationId xmlns:p14="http://schemas.microsoft.com/office/powerpoint/2010/main" val="109578298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815A4A3-7E7A-469D-A01C-6001B4D8B0E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1600442"/>
            <a:ext cx="12192000" cy="3459600"/>
          </a:xfrm>
          <a:prstGeom prst="rect">
            <a:avLst/>
          </a:prstGeom>
        </p:spPr>
      </p:pic>
      <p:sp>
        <p:nvSpPr>
          <p:cNvPr id="5" name="TextBox 4">
            <a:extLst>
              <a:ext uri="{FF2B5EF4-FFF2-40B4-BE49-F238E27FC236}">
                <a16:creationId xmlns="" xmlns:a16="http://schemas.microsoft.com/office/drawing/2014/main" id="{DE53E0FD-242C-4DAE-8233-66D32D878016}"/>
              </a:ext>
            </a:extLst>
          </p:cNvPr>
          <p:cNvSpPr txBox="1"/>
          <p:nvPr/>
        </p:nvSpPr>
        <p:spPr>
          <a:xfrm>
            <a:off x="1882774" y="144894"/>
            <a:ext cx="8245963" cy="523220"/>
          </a:xfrm>
          <a:prstGeom prst="rect">
            <a:avLst/>
          </a:prstGeom>
          <a:noFill/>
        </p:spPr>
        <p:txBody>
          <a:bodyPr wrap="square" rtlCol="0">
            <a:spAutoFit/>
          </a:bodyPr>
          <a:lstStyle/>
          <a:p>
            <a:pPr algn="l"/>
            <a:r>
              <a:rPr lang="en-GB" sz="2800" dirty="0" smtClean="0">
                <a:solidFill>
                  <a:schemeClr val="bg1"/>
                </a:solidFill>
              </a:rPr>
              <a:t>Glossary: Strategy Types </a:t>
            </a:r>
            <a:r>
              <a:rPr lang="en-GB" sz="2800" smtClean="0">
                <a:solidFill>
                  <a:schemeClr val="bg1"/>
                </a:solidFill>
              </a:rPr>
              <a:t>and Performance</a:t>
            </a:r>
            <a:endParaRPr lang="en-GB" sz="2800" dirty="0">
              <a:solidFill>
                <a:schemeClr val="bg1"/>
              </a:solidFill>
            </a:endParaRP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7</a:t>
            </a:fld>
            <a:endParaRPr lang="en-US" dirty="0">
              <a:latin typeface="+mj-lt"/>
            </a:endParaRPr>
          </a:p>
        </p:txBody>
      </p:sp>
      <p:sp>
        <p:nvSpPr>
          <p:cNvPr id="7" name="Rectangle 6">
            <a:extLst>
              <a:ext uri="{FF2B5EF4-FFF2-40B4-BE49-F238E27FC236}">
                <a16:creationId xmlns="" xmlns:a16="http://schemas.microsoft.com/office/drawing/2014/main" id="{BD0F4B11-FD4E-455F-A2E1-5793926B8EBF}"/>
              </a:ext>
            </a:extLst>
          </p:cNvPr>
          <p:cNvSpPr/>
          <p:nvPr/>
        </p:nvSpPr>
        <p:spPr bwMode="auto">
          <a:xfrm>
            <a:off x="2252051" y="1947092"/>
            <a:ext cx="3304688" cy="2747999"/>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accent1"/>
                </a:solidFill>
                <a:effectLst/>
                <a:latin typeface="+mj-lt"/>
                <a:ea typeface="ヒラギノ角ゴ Pro W3" pitchFamily="1" charset="-128"/>
              </a:rPr>
              <a:t>Long-only / long-short</a:t>
            </a: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smtClean="0">
                <a:solidFill>
                  <a:schemeClr val="accent1"/>
                </a:solidFill>
              </a:rPr>
              <a:t>The first type of strategy, long-only, buys assets when it expects the price to rise, and sells when it expects the price to fall. It profits from upward movements in prices.</a:t>
            </a:r>
          </a:p>
          <a:p>
            <a:pPr algn="ctr" eaLnBrk="0" hangingPunct="0"/>
            <a:endParaRPr lang="en-US" sz="1200" b="0" dirty="0">
              <a:solidFill>
                <a:schemeClr val="accent1"/>
              </a:solidFill>
            </a:endParaRPr>
          </a:p>
          <a:p>
            <a:pPr algn="ctr" eaLnBrk="0" hangingPunct="0"/>
            <a:r>
              <a:rPr lang="en-US" sz="1200" b="0" dirty="0" smtClean="0">
                <a:solidFill>
                  <a:schemeClr val="accent1"/>
                </a:solidFill>
              </a:rPr>
              <a:t> The second, long-short, buys in the same way, but goes short when it expects price to fall </a:t>
            </a:r>
            <a:r>
              <a:rPr lang="mr-IN" sz="1200" b="0" dirty="0" smtClean="0">
                <a:solidFill>
                  <a:schemeClr val="accent1"/>
                </a:solidFill>
              </a:rPr>
              <a:t>–</a:t>
            </a:r>
            <a:r>
              <a:rPr lang="en-US" sz="1200" b="0" dirty="0" smtClean="0">
                <a:solidFill>
                  <a:schemeClr val="accent1"/>
                </a:solidFill>
              </a:rPr>
              <a:t> we borrow the asset shares, then sell them, under expectation we can buy them again later when price is low. It so profits from both upwards and downwards movements in prices.</a:t>
            </a:r>
            <a:endParaRPr lang="en-US" sz="1200" b="0" dirty="0">
              <a:solidFill>
                <a:schemeClr val="accent1"/>
              </a:solidFill>
            </a:endParaRPr>
          </a:p>
        </p:txBody>
      </p:sp>
      <p:grpSp>
        <p:nvGrpSpPr>
          <p:cNvPr id="4" name="Group 3"/>
          <p:cNvGrpSpPr/>
          <p:nvPr/>
        </p:nvGrpSpPr>
        <p:grpSpPr>
          <a:xfrm>
            <a:off x="6673487" y="1947093"/>
            <a:ext cx="3305905" cy="2747998"/>
            <a:chOff x="5838092" y="1947094"/>
            <a:chExt cx="3305905" cy="2589737"/>
          </a:xfrm>
        </p:grpSpPr>
        <p:sp>
          <p:nvSpPr>
            <p:cNvPr id="8" name="Rectangle 7">
              <a:extLst>
                <a:ext uri="{FF2B5EF4-FFF2-40B4-BE49-F238E27FC236}">
                  <a16:creationId xmlns="" xmlns:a16="http://schemas.microsoft.com/office/drawing/2014/main" id="{03B0F0EE-CCD0-4889-B158-0B90F89DA108}"/>
                </a:ext>
              </a:extLst>
            </p:cNvPr>
            <p:cNvSpPr/>
            <p:nvPr/>
          </p:nvSpPr>
          <p:spPr bwMode="auto">
            <a:xfrm>
              <a:off x="5838092" y="1947094"/>
              <a:ext cx="3305905" cy="2589737"/>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accent1"/>
                  </a:solidFill>
                  <a:effectLst/>
                  <a:latin typeface="+mj-lt"/>
                  <a:ea typeface="ヒラギノ角ゴ Pro W3" pitchFamily="1" charset="-128"/>
                </a:rPr>
                <a:t>Sharpe Ratio</a:t>
              </a: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a:p>
              <a:pPr algn="ctr" eaLnBrk="0" hangingPunct="0"/>
              <a:r>
                <a:rPr lang="en-US" sz="1200" b="0" dirty="0" smtClean="0">
                  <a:solidFill>
                    <a:schemeClr val="accent1"/>
                  </a:solidFill>
                </a:rPr>
                <a:t>This is a risk adjusted return, a performance measure for a strategy. Typically a Sharpe Ratio of 1 is good, 2 is excellent, and so on as it increases.</a:t>
              </a:r>
              <a:endParaRPr lang="en-US" sz="1200" b="0" dirty="0">
                <a:solidFill>
                  <a:schemeClr val="accent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827" y="3481754"/>
              <a:ext cx="2350434" cy="590026"/>
            </a:xfrm>
            <a:prstGeom prst="rect">
              <a:avLst/>
            </a:prstGeom>
            <a:effectLst>
              <a:outerShdw blurRad="50800" dist="76200" dir="2700000" algn="tl" rotWithShape="0">
                <a:prstClr val="black">
                  <a:alpha val="40000"/>
                </a:prstClr>
              </a:outerShdw>
            </a:effectLst>
          </p:spPr>
        </p:pic>
      </p:grpSp>
    </p:spTree>
    <p:extLst>
      <p:ext uri="{BB962C8B-B14F-4D97-AF65-F5344CB8AC3E}">
        <p14:creationId xmlns:p14="http://schemas.microsoft.com/office/powerpoint/2010/main" val="167272218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7F53FC1-2657-4785-8060-83C26E571E18}"/>
              </a:ext>
            </a:extLst>
          </p:cNvPr>
          <p:cNvSpPr txBox="1"/>
          <p:nvPr/>
        </p:nvSpPr>
        <p:spPr>
          <a:xfrm>
            <a:off x="1882775" y="134005"/>
            <a:ext cx="6618914" cy="523220"/>
          </a:xfrm>
          <a:prstGeom prst="rect">
            <a:avLst/>
          </a:prstGeom>
          <a:noFill/>
        </p:spPr>
        <p:txBody>
          <a:bodyPr wrap="square" rtlCol="0">
            <a:spAutoFit/>
          </a:bodyPr>
          <a:lstStyle/>
          <a:p>
            <a:pPr algn="l"/>
            <a:r>
              <a:rPr lang="en-GB" sz="2800" dirty="0">
                <a:solidFill>
                  <a:schemeClr val="bg1"/>
                </a:solidFill>
              </a:rPr>
              <a:t>Diverse Representations</a:t>
            </a:r>
          </a:p>
        </p:txBody>
      </p:sp>
      <p:sp>
        <p:nvSpPr>
          <p:cNvPr id="32" name="Content Placeholder 1">
            <a:extLst>
              <a:ext uri="{FF2B5EF4-FFF2-40B4-BE49-F238E27FC236}">
                <a16:creationId xmlns="" xmlns:a16="http://schemas.microsoft.com/office/drawing/2014/main" id="{F06EC8EC-5F44-4F8C-9476-B82B6A86D73D}"/>
              </a:ext>
            </a:extLst>
          </p:cNvPr>
          <p:cNvSpPr txBox="1">
            <a:spLocks/>
          </p:cNvSpPr>
          <p:nvPr/>
        </p:nvSpPr>
        <p:spPr>
          <a:xfrm>
            <a:off x="1866901" y="1779373"/>
            <a:ext cx="8442324" cy="2998573"/>
          </a:xfrm>
          <a:prstGeom prst="rect">
            <a:avLst/>
          </a:prstGeom>
        </p:spPr>
        <p:txBody>
          <a:bodyPr/>
          <a:lstStyle>
            <a:lvl1pPr marL="171450" indent="-171450" algn="l" rtl="0" eaLnBrk="0" fontAlgn="base" hangingPunct="0">
              <a:lnSpc>
                <a:spcPct val="110000"/>
              </a:lnSpc>
              <a:spcBef>
                <a:spcPct val="114000"/>
              </a:spcBef>
              <a:spcAft>
                <a:spcPct val="0"/>
              </a:spcAft>
              <a:buClr>
                <a:srgbClr val="C7B151"/>
              </a:buClr>
              <a:buChar char="•"/>
              <a:defRPr sz="1400">
                <a:solidFill>
                  <a:schemeClr val="tx1"/>
                </a:solidFill>
                <a:latin typeface="Calibri" pitchFamily="34" charset="0"/>
                <a:ea typeface="+mn-ea"/>
                <a:cs typeface="ヒラギノ角ゴ Pro W3" pitchFamily="-107" charset="-128"/>
              </a:defRPr>
            </a:lvl1pPr>
            <a:lvl2pPr marL="390525" indent="-217488" algn="l" rtl="0" eaLnBrk="0" fontAlgn="base" hangingPunct="0">
              <a:lnSpc>
                <a:spcPct val="110000"/>
              </a:lnSpc>
              <a:spcBef>
                <a:spcPct val="27000"/>
              </a:spcBef>
              <a:spcAft>
                <a:spcPct val="0"/>
              </a:spcAft>
              <a:buClr>
                <a:srgbClr val="5E6A6A"/>
              </a:buClr>
              <a:buFont typeface="Arial" charset="0"/>
              <a:buChar char="―"/>
              <a:defRPr sz="1300">
                <a:solidFill>
                  <a:schemeClr val="tx1"/>
                </a:solidFill>
                <a:latin typeface="Calibri" pitchFamily="34" charset="0"/>
                <a:ea typeface="+mn-ea"/>
                <a:cs typeface="ヒラギノ角ゴ Pro W3" pitchFamily="-107" charset="-128"/>
              </a:defRPr>
            </a:lvl2pPr>
            <a:lvl3pPr marL="738188" indent="-169863"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3pPr>
            <a:lvl4pPr marL="1081088" indent="-228600" algn="l" rtl="0" eaLnBrk="0" fontAlgn="base" hangingPunct="0">
              <a:lnSpc>
                <a:spcPct val="110000"/>
              </a:lnSpc>
              <a:spcBef>
                <a:spcPct val="27000"/>
              </a:spcBef>
              <a:spcAft>
                <a:spcPct val="0"/>
              </a:spcAft>
              <a:buClr>
                <a:srgbClr val="5E6A6A"/>
              </a:buClr>
              <a:buFont typeface="Arial" charset="0"/>
              <a:buChar char="―"/>
              <a:defRPr sz="1200">
                <a:solidFill>
                  <a:schemeClr val="tx1"/>
                </a:solidFill>
                <a:latin typeface="Calibri" pitchFamily="34" charset="0"/>
                <a:ea typeface="+mn-ea"/>
                <a:cs typeface="ヒラギノ角ゴ Pro W3" pitchFamily="-107" charset="-128"/>
              </a:defRPr>
            </a:lvl4pPr>
            <a:lvl5pPr marL="1423988" indent="-228600" algn="l" rtl="0" eaLnBrk="0" fontAlgn="base" hangingPunct="0">
              <a:lnSpc>
                <a:spcPct val="110000"/>
              </a:lnSpc>
              <a:spcBef>
                <a:spcPct val="40000"/>
              </a:spcBef>
              <a:spcAft>
                <a:spcPct val="0"/>
              </a:spcAft>
              <a:buClr>
                <a:srgbClr val="5E6A6A"/>
              </a:buClr>
              <a:buFont typeface="Arial" charset="0"/>
              <a:buChar char="―"/>
              <a:defRPr sz="1100">
                <a:solidFill>
                  <a:schemeClr val="tx1"/>
                </a:solidFill>
                <a:latin typeface="Century Gothic" pitchFamily="34" charset="0"/>
                <a:ea typeface="+mn-ea"/>
                <a:cs typeface="ヒラギノ角ゴ Pro W3" pitchFamily="-107" charset="-128"/>
              </a:defRPr>
            </a:lvl5pPr>
            <a:lvl6pPr marL="1879600" indent="-228600" algn="l" rtl="0" fontAlgn="base">
              <a:spcBef>
                <a:spcPct val="20000"/>
              </a:spcBef>
              <a:spcAft>
                <a:spcPct val="0"/>
              </a:spcAft>
              <a:buFont typeface="Times" pitchFamily="1" charset="0"/>
              <a:buChar char="•"/>
              <a:defRPr sz="1200">
                <a:solidFill>
                  <a:srgbClr val="595A5D"/>
                </a:solidFill>
                <a:latin typeface="+mn-lt"/>
                <a:ea typeface="+mn-ea"/>
              </a:defRPr>
            </a:lvl6pPr>
            <a:lvl7pPr marL="2336800" indent="-228600" algn="l" rtl="0" fontAlgn="base">
              <a:spcBef>
                <a:spcPct val="20000"/>
              </a:spcBef>
              <a:spcAft>
                <a:spcPct val="0"/>
              </a:spcAft>
              <a:buFont typeface="Times" pitchFamily="1" charset="0"/>
              <a:buChar char="•"/>
              <a:defRPr sz="1200">
                <a:solidFill>
                  <a:srgbClr val="595A5D"/>
                </a:solidFill>
                <a:latin typeface="+mn-lt"/>
                <a:ea typeface="+mn-ea"/>
              </a:defRPr>
            </a:lvl7pPr>
            <a:lvl8pPr marL="2794000" indent="-228600" algn="l" rtl="0" fontAlgn="base">
              <a:spcBef>
                <a:spcPct val="20000"/>
              </a:spcBef>
              <a:spcAft>
                <a:spcPct val="0"/>
              </a:spcAft>
              <a:buFont typeface="Times" pitchFamily="1" charset="0"/>
              <a:buChar char="•"/>
              <a:defRPr sz="1200">
                <a:solidFill>
                  <a:srgbClr val="595A5D"/>
                </a:solidFill>
                <a:latin typeface="+mn-lt"/>
                <a:ea typeface="+mn-ea"/>
              </a:defRPr>
            </a:lvl8pPr>
            <a:lvl9pPr marL="3251200" indent="-228600" algn="l" rtl="0" fontAlgn="base">
              <a:spcBef>
                <a:spcPct val="20000"/>
              </a:spcBef>
              <a:spcAft>
                <a:spcPct val="0"/>
              </a:spcAft>
              <a:buFont typeface="Times" pitchFamily="1" charset="0"/>
              <a:buChar char="•"/>
              <a:defRPr sz="1200">
                <a:solidFill>
                  <a:srgbClr val="595A5D"/>
                </a:solidFill>
                <a:latin typeface="+mn-lt"/>
                <a:ea typeface="+mn-ea"/>
              </a:defRPr>
            </a:lvl9pPr>
          </a:lstStyle>
          <a:p>
            <a:pPr marL="0" indent="0">
              <a:buNone/>
            </a:pPr>
            <a:r>
              <a:rPr lang="en-GB" sz="1200" b="0" kern="0" dirty="0">
                <a:solidFill>
                  <a:schemeClr val="accent1"/>
                </a:solidFill>
                <a:latin typeface="Georgia" panose="02040502050405020303" pitchFamily="18" charset="0"/>
              </a:rPr>
              <a:t>These</a:t>
            </a:r>
            <a:r>
              <a:rPr lang="en-GB" sz="1200" kern="0" dirty="0">
                <a:solidFill>
                  <a:schemeClr val="accent1"/>
                </a:solidFill>
                <a:latin typeface="Georgia" panose="02040502050405020303" pitchFamily="18" charset="0"/>
              </a:rPr>
              <a:t> </a:t>
            </a:r>
            <a:r>
              <a:rPr lang="en-GB" sz="1200" b="0" kern="0" dirty="0">
                <a:solidFill>
                  <a:schemeClr val="accent1"/>
                </a:solidFill>
                <a:latin typeface="Georgia" panose="02040502050405020303" pitchFamily="18" charset="0"/>
              </a:rPr>
              <a:t>transformations may be simple or complex, and in some cases incorporate </a:t>
            </a:r>
            <a:r>
              <a:rPr lang="en-GB" sz="1200" b="0" i="1" kern="0" dirty="0">
                <a:solidFill>
                  <a:schemeClr val="accent1"/>
                </a:solidFill>
                <a:latin typeface="Georgia" panose="02040502050405020303" pitchFamily="18" charset="0"/>
              </a:rPr>
              <a:t>machine learning </a:t>
            </a:r>
            <a:r>
              <a:rPr lang="en-GB" sz="1200" b="0" kern="0" dirty="0">
                <a:solidFill>
                  <a:schemeClr val="accent1"/>
                </a:solidFill>
                <a:latin typeface="Georgia" panose="02040502050405020303" pitchFamily="18" charset="0"/>
              </a:rPr>
              <a:t>themselves</a:t>
            </a:r>
            <a:endParaRPr lang="en-GB" sz="1200" b="0" i="1" kern="0" dirty="0">
              <a:solidFill>
                <a:schemeClr val="accent1"/>
              </a:solidFill>
              <a:latin typeface="Georgia" panose="02040502050405020303" pitchFamily="18" charset="0"/>
            </a:endParaRPr>
          </a:p>
          <a:p>
            <a:pPr marL="0" indent="0">
              <a:buNone/>
            </a:pPr>
            <a:r>
              <a:rPr lang="en-GB" sz="1200" b="0" kern="0" dirty="0">
                <a:solidFill>
                  <a:schemeClr val="accent1"/>
                </a:solidFill>
                <a:latin typeface="Georgia" panose="02040502050405020303" pitchFamily="18" charset="0"/>
              </a:rPr>
              <a:t>A more diverse set of models is formed from this set of transformed inputs, which can be averaged, leading to improved performance. The example below shows the effect on Sharpe Ratio of averaging three different representations (producing the </a:t>
            </a:r>
            <a:r>
              <a:rPr lang="en-GB" sz="1200" b="0" kern="0" dirty="0">
                <a:solidFill>
                  <a:srgbClr val="C00000"/>
                </a:solidFill>
                <a:latin typeface="Georgia" panose="02040502050405020303" pitchFamily="18" charset="0"/>
              </a:rPr>
              <a:t>red line</a:t>
            </a:r>
            <a:r>
              <a:rPr lang="en-GB" sz="1200" b="0" kern="0" dirty="0">
                <a:solidFill>
                  <a:schemeClr val="accent1"/>
                </a:solidFill>
                <a:latin typeface="Georgia" panose="02040502050405020303" pitchFamily="18" charset="0"/>
              </a:rPr>
              <a:t>). </a:t>
            </a:r>
          </a:p>
        </p:txBody>
      </p:sp>
      <p:pic>
        <p:nvPicPr>
          <p:cNvPr id="2" name="Picture 1">
            <a:extLst>
              <a:ext uri="{FF2B5EF4-FFF2-40B4-BE49-F238E27FC236}">
                <a16:creationId xmlns="" xmlns:a16="http://schemas.microsoft.com/office/drawing/2014/main" id="{D0037620-78F9-4924-B34A-7BBD18D145F2}"/>
              </a:ext>
            </a:extLst>
          </p:cNvPr>
          <p:cNvPicPr>
            <a:picLocks noChangeAspect="1"/>
          </p:cNvPicPr>
          <p:nvPr/>
        </p:nvPicPr>
        <p:blipFill>
          <a:blip r:embed="rId3"/>
          <a:stretch>
            <a:fillRect/>
          </a:stretch>
        </p:blipFill>
        <p:spPr>
          <a:xfrm>
            <a:off x="1882775" y="3650060"/>
            <a:ext cx="3932120" cy="2564760"/>
          </a:xfrm>
          <a:prstGeom prst="rect">
            <a:avLst/>
          </a:prstGeom>
        </p:spPr>
      </p:pic>
      <p:sp>
        <p:nvSpPr>
          <p:cNvPr id="40" name="Rectangle 99">
            <a:extLst>
              <a:ext uri="{FF2B5EF4-FFF2-40B4-BE49-F238E27FC236}">
                <a16:creationId xmlns="" xmlns:a16="http://schemas.microsoft.com/office/drawing/2014/main" id="{95F1618C-B0AF-4A20-805C-4CBCF00FE999}"/>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8</a:t>
            </a:fld>
            <a:endParaRPr lang="en-US" dirty="0">
              <a:latin typeface="+mj-lt"/>
            </a:endParaRPr>
          </a:p>
        </p:txBody>
      </p:sp>
      <p:pic>
        <p:nvPicPr>
          <p:cNvPr id="8" name="Picture 7">
            <a:extLst>
              <a:ext uri="{FF2B5EF4-FFF2-40B4-BE49-F238E27FC236}">
                <a16:creationId xmlns="" xmlns:a16="http://schemas.microsoft.com/office/drawing/2014/main" id="{9444967B-D376-42A5-9E96-8934318FC0B5}"/>
              </a:ext>
            </a:extLst>
          </p:cNvPr>
          <p:cNvPicPr>
            <a:picLocks noChangeAspect="1"/>
          </p:cNvPicPr>
          <p:nvPr/>
        </p:nvPicPr>
        <p:blipFill>
          <a:blip r:embed="rId4"/>
          <a:stretch>
            <a:fillRect/>
          </a:stretch>
        </p:blipFill>
        <p:spPr>
          <a:xfrm>
            <a:off x="6373081" y="3628831"/>
            <a:ext cx="3936145" cy="2572800"/>
          </a:xfrm>
          <a:prstGeom prst="rect">
            <a:avLst/>
          </a:prstGeom>
        </p:spPr>
      </p:pic>
      <p:sp>
        <p:nvSpPr>
          <p:cNvPr id="9" name="TextBox 8">
            <a:extLst>
              <a:ext uri="{FF2B5EF4-FFF2-40B4-BE49-F238E27FC236}">
                <a16:creationId xmlns="" xmlns:a16="http://schemas.microsoft.com/office/drawing/2014/main" id="{1CF9D2F2-5A33-40AF-A5FE-060465BFF4CC}"/>
              </a:ext>
            </a:extLst>
          </p:cNvPr>
          <p:cNvSpPr txBox="1"/>
          <p:nvPr/>
        </p:nvSpPr>
        <p:spPr>
          <a:xfrm>
            <a:off x="2213372" y="3367221"/>
            <a:ext cx="3509319" cy="261610"/>
          </a:xfrm>
          <a:prstGeom prst="rect">
            <a:avLst/>
          </a:prstGeom>
          <a:noFill/>
        </p:spPr>
        <p:txBody>
          <a:bodyPr wrap="square" rtlCol="0">
            <a:spAutoFit/>
          </a:bodyPr>
          <a:lstStyle/>
          <a:p>
            <a:pPr algn="ctr"/>
            <a:r>
              <a:rPr lang="en-GB" sz="1100" b="0" dirty="0">
                <a:solidFill>
                  <a:schemeClr val="accent1"/>
                </a:solidFill>
              </a:rPr>
              <a:t>Three Year Rolling Sharpe Ratio</a:t>
            </a:r>
            <a:endParaRPr lang="en-US" sz="1100" b="0" dirty="0">
              <a:solidFill>
                <a:schemeClr val="accent1"/>
              </a:solidFill>
            </a:endParaRPr>
          </a:p>
        </p:txBody>
      </p:sp>
      <p:sp>
        <p:nvSpPr>
          <p:cNvPr id="41" name="TextBox 40">
            <a:extLst>
              <a:ext uri="{FF2B5EF4-FFF2-40B4-BE49-F238E27FC236}">
                <a16:creationId xmlns="" xmlns:a16="http://schemas.microsoft.com/office/drawing/2014/main" id="{7BF37D6B-1E1C-4611-83C4-04E2BE69878F}"/>
              </a:ext>
            </a:extLst>
          </p:cNvPr>
          <p:cNvSpPr txBox="1"/>
          <p:nvPr/>
        </p:nvSpPr>
        <p:spPr>
          <a:xfrm>
            <a:off x="6646391" y="3367221"/>
            <a:ext cx="3509319" cy="261610"/>
          </a:xfrm>
          <a:prstGeom prst="rect">
            <a:avLst/>
          </a:prstGeom>
          <a:noFill/>
        </p:spPr>
        <p:txBody>
          <a:bodyPr wrap="square" rtlCol="0">
            <a:spAutoFit/>
          </a:bodyPr>
          <a:lstStyle/>
          <a:p>
            <a:pPr algn="ctr"/>
            <a:r>
              <a:rPr lang="en-GB" sz="1100" b="0" dirty="0">
                <a:solidFill>
                  <a:schemeClr val="accent1"/>
                </a:solidFill>
              </a:rPr>
              <a:t>Distribution of Three Year Rolling Sharpe Ratio</a:t>
            </a:r>
            <a:endParaRPr lang="en-US" sz="1100" b="0" dirty="0">
              <a:solidFill>
                <a:schemeClr val="accent1"/>
              </a:solidFill>
            </a:endParaRPr>
          </a:p>
        </p:txBody>
      </p:sp>
      <p:sp>
        <p:nvSpPr>
          <p:cNvPr id="42" name="TextBox 41">
            <a:extLst>
              <a:ext uri="{FF2B5EF4-FFF2-40B4-BE49-F238E27FC236}">
                <a16:creationId xmlns="" xmlns:a16="http://schemas.microsoft.com/office/drawing/2014/main" id="{41CB5469-BED0-4587-B4C7-F63CC2EB59BE}"/>
              </a:ext>
            </a:extLst>
          </p:cNvPr>
          <p:cNvSpPr txBox="1"/>
          <p:nvPr/>
        </p:nvSpPr>
        <p:spPr>
          <a:xfrm>
            <a:off x="1882776" y="6169252"/>
            <a:ext cx="8426450" cy="430887"/>
          </a:xfrm>
          <a:prstGeom prst="rect">
            <a:avLst/>
          </a:prstGeom>
          <a:noFill/>
        </p:spPr>
        <p:txBody>
          <a:bodyPr wrap="square" rtlCol="0">
            <a:spAutoFit/>
          </a:bodyPr>
          <a:lstStyle/>
          <a:p>
            <a:pPr algn="l"/>
            <a:r>
              <a:rPr lang="en-GB" sz="1100" b="0" dirty="0">
                <a:solidFill>
                  <a:schemeClr val="accent1"/>
                </a:solidFill>
              </a:rPr>
              <a:t>The effect of averaging is to produce Sharpe Ratios which have a smaller standard deviation – they are flatter over the entire period, whilst still maintaining a mean value of 2.4</a:t>
            </a:r>
            <a:endParaRPr lang="en-US" sz="1100" b="0" dirty="0">
              <a:solidFill>
                <a:schemeClr val="accent1"/>
              </a:solidFill>
            </a:endParaRPr>
          </a:p>
        </p:txBody>
      </p:sp>
      <p:grpSp>
        <p:nvGrpSpPr>
          <p:cNvPr id="10" name="Group 9">
            <a:extLst>
              <a:ext uri="{FF2B5EF4-FFF2-40B4-BE49-F238E27FC236}">
                <a16:creationId xmlns="" xmlns:a16="http://schemas.microsoft.com/office/drawing/2014/main" id="{F2E919C7-FD58-4A0D-9A16-71975CCEBE35}"/>
              </a:ext>
            </a:extLst>
          </p:cNvPr>
          <p:cNvGrpSpPr/>
          <p:nvPr/>
        </p:nvGrpSpPr>
        <p:grpSpPr>
          <a:xfrm>
            <a:off x="1882775" y="1031424"/>
            <a:ext cx="2395512" cy="642906"/>
            <a:chOff x="367" y="2786167"/>
            <a:chExt cx="6076215" cy="642906"/>
          </a:xfrm>
          <a:effectLst>
            <a:outerShdw blurRad="50800" dist="38100" dir="2700000" algn="tl" rotWithShape="0">
              <a:prstClr val="black">
                <a:alpha val="40000"/>
              </a:prstClr>
            </a:outerShdw>
          </a:effectLst>
        </p:grpSpPr>
        <p:sp>
          <p:nvSpPr>
            <p:cNvPr id="11" name="Rectangle: Rounded Corners 10">
              <a:extLst>
                <a:ext uri="{FF2B5EF4-FFF2-40B4-BE49-F238E27FC236}">
                  <a16:creationId xmlns="" xmlns:a16="http://schemas.microsoft.com/office/drawing/2014/main" id="{4D4B5AA7-8F52-46B9-825E-3B49E4E5E532}"/>
                </a:ext>
              </a:extLst>
            </p:cNvPr>
            <p:cNvSpPr/>
            <p:nvPr/>
          </p:nvSpPr>
          <p:spPr>
            <a:xfrm>
              <a:off x="367" y="2786167"/>
              <a:ext cx="6076215" cy="642906"/>
            </a:xfrm>
            <a:prstGeom prst="roundRect">
              <a:avLst>
                <a:gd name="adj" fmla="val 10000"/>
              </a:avLst>
            </a:prstGeom>
            <a:solidFill>
              <a:schemeClr val="accent1"/>
            </a:solidFill>
            <a:ln w="19050">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 xmlns:a16="http://schemas.microsoft.com/office/drawing/2014/main" id="{31D13A3B-0CC1-43CA-BF3C-6A1B1140DB10}"/>
                </a:ext>
              </a:extLst>
            </p:cNvPr>
            <p:cNvSpPr txBox="1"/>
            <p:nvPr/>
          </p:nvSpPr>
          <p:spPr>
            <a:xfrm>
              <a:off x="19197" y="2804997"/>
              <a:ext cx="6038555" cy="605246"/>
            </a:xfrm>
            <a:prstGeom prst="rect">
              <a:avLst/>
            </a:prstGeom>
            <a:ln w="19050">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Preprocessing</a:t>
              </a:r>
              <a:endParaRPr lang="en-US" sz="2000" kern="1200" dirty="0"/>
            </a:p>
          </p:txBody>
        </p:sp>
      </p:grpSp>
      <p:sp>
        <p:nvSpPr>
          <p:cNvPr id="3" name="TextBox 2">
            <a:extLst>
              <a:ext uri="{FF2B5EF4-FFF2-40B4-BE49-F238E27FC236}">
                <a16:creationId xmlns="" xmlns:a16="http://schemas.microsoft.com/office/drawing/2014/main" id="{BAFDBB6A-11FC-450C-83C2-48C7D74099DC}"/>
              </a:ext>
            </a:extLst>
          </p:cNvPr>
          <p:cNvSpPr txBox="1"/>
          <p:nvPr/>
        </p:nvSpPr>
        <p:spPr>
          <a:xfrm>
            <a:off x="4415481" y="1122045"/>
            <a:ext cx="5857232" cy="461665"/>
          </a:xfrm>
          <a:prstGeom prst="rect">
            <a:avLst/>
          </a:prstGeom>
          <a:noFill/>
        </p:spPr>
        <p:txBody>
          <a:bodyPr wrap="square" rtlCol="0">
            <a:spAutoFit/>
          </a:bodyPr>
          <a:lstStyle/>
          <a:p>
            <a:pPr marL="0" indent="0" algn="l">
              <a:buNone/>
            </a:pPr>
            <a:r>
              <a:rPr lang="en-GB" sz="1200" b="0" kern="0" dirty="0">
                <a:solidFill>
                  <a:schemeClr val="accent1"/>
                </a:solidFill>
              </a:rPr>
              <a:t>As part of the Preprocessing stage, different </a:t>
            </a:r>
            <a:r>
              <a:rPr lang="en-GB" sz="1200" b="0" i="1" kern="0" dirty="0">
                <a:solidFill>
                  <a:schemeClr val="accent1"/>
                </a:solidFill>
              </a:rPr>
              <a:t>representations</a:t>
            </a:r>
            <a:r>
              <a:rPr lang="en-GB" sz="1200" b="0" kern="0" dirty="0">
                <a:solidFill>
                  <a:schemeClr val="accent1"/>
                </a:solidFill>
              </a:rPr>
              <a:t> of the input data are formed, based on </a:t>
            </a:r>
            <a:r>
              <a:rPr lang="en-GB" sz="1200" kern="0" dirty="0">
                <a:solidFill>
                  <a:schemeClr val="accent1"/>
                </a:solidFill>
              </a:rPr>
              <a:t>transformations</a:t>
            </a:r>
          </a:p>
        </p:txBody>
      </p:sp>
    </p:spTree>
    <p:extLst>
      <p:ext uri="{BB962C8B-B14F-4D97-AF65-F5344CB8AC3E}">
        <p14:creationId xmlns:p14="http://schemas.microsoft.com/office/powerpoint/2010/main" val="16422009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E53E0FD-242C-4DAE-8233-66D32D878016}"/>
              </a:ext>
            </a:extLst>
          </p:cNvPr>
          <p:cNvSpPr txBox="1"/>
          <p:nvPr/>
        </p:nvSpPr>
        <p:spPr>
          <a:xfrm>
            <a:off x="1882775" y="143074"/>
            <a:ext cx="6618914" cy="523220"/>
          </a:xfrm>
          <a:prstGeom prst="rect">
            <a:avLst/>
          </a:prstGeom>
          <a:noFill/>
        </p:spPr>
        <p:txBody>
          <a:bodyPr wrap="square" rtlCol="0">
            <a:spAutoFit/>
          </a:bodyPr>
          <a:lstStyle/>
          <a:p>
            <a:pPr algn="l"/>
            <a:r>
              <a:rPr lang="en-GB" sz="2800" dirty="0">
                <a:solidFill>
                  <a:schemeClr val="bg1"/>
                </a:solidFill>
              </a:rPr>
              <a:t>Explainability</a:t>
            </a:r>
          </a:p>
        </p:txBody>
      </p:sp>
      <p:sp>
        <p:nvSpPr>
          <p:cNvPr id="6" name="Rectangle 99">
            <a:extLst>
              <a:ext uri="{FF2B5EF4-FFF2-40B4-BE49-F238E27FC236}">
                <a16:creationId xmlns="" xmlns:a16="http://schemas.microsoft.com/office/drawing/2014/main" id="{66F185C7-D43D-4ACC-99A5-EAE35FC4D851}"/>
              </a:ext>
            </a:extLst>
          </p:cNvPr>
          <p:cNvSpPr>
            <a:spLocks noGrp="1" noChangeArrowheads="1"/>
          </p:cNvSpPr>
          <p:nvPr>
            <p:ph type="sldNum" sz="quarter" idx="10"/>
          </p:nvPr>
        </p:nvSpPr>
        <p:spPr>
          <a:xfrm>
            <a:off x="8401050" y="6505576"/>
            <a:ext cx="2114550" cy="180975"/>
          </a:xfrm>
          <a:noFill/>
        </p:spPr>
        <p:txBody>
          <a:bodyPr/>
          <a:lstStyle/>
          <a:p>
            <a:fld id="{F0FED4C6-F7E3-4CB9-A495-1BBA812AFC47}" type="slidenum">
              <a:rPr lang="en-US" smtClean="0">
                <a:latin typeface="+mj-lt"/>
              </a:rPr>
              <a:pPr/>
              <a:t>9</a:t>
            </a:fld>
            <a:endParaRPr lang="en-US" dirty="0">
              <a:latin typeface="+mj-lt"/>
            </a:endParaRPr>
          </a:p>
        </p:txBody>
      </p:sp>
      <p:sp>
        <p:nvSpPr>
          <p:cNvPr id="46" name="Rectangle 45">
            <a:extLst>
              <a:ext uri="{FF2B5EF4-FFF2-40B4-BE49-F238E27FC236}">
                <a16:creationId xmlns="" xmlns:a16="http://schemas.microsoft.com/office/drawing/2014/main" id="{7849B4D0-9D88-405D-B3F5-A574207EBFCF}"/>
              </a:ext>
            </a:extLst>
          </p:cNvPr>
          <p:cNvSpPr/>
          <p:nvPr/>
        </p:nvSpPr>
        <p:spPr bwMode="auto">
          <a:xfrm>
            <a:off x="1882775" y="1016001"/>
            <a:ext cx="2330450" cy="359873"/>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mj-lt"/>
                <a:ea typeface="ヒラギノ角ゴ Pro W3" pitchFamily="1" charset="-128"/>
              </a:rPr>
              <a:t>Why?</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accent1"/>
              </a:solidFill>
              <a:effectLst/>
              <a:latin typeface="+mj-lt"/>
              <a:ea typeface="ヒラギノ角ゴ Pro W3" pitchFamily="1" charset="-128"/>
            </a:endParaRPr>
          </a:p>
        </p:txBody>
      </p:sp>
      <p:sp>
        <p:nvSpPr>
          <p:cNvPr id="47" name="Rectangle 46">
            <a:extLst>
              <a:ext uri="{FF2B5EF4-FFF2-40B4-BE49-F238E27FC236}">
                <a16:creationId xmlns="" xmlns:a16="http://schemas.microsoft.com/office/drawing/2014/main" id="{06917E3C-CF77-4302-81EF-412939B10D6C}"/>
              </a:ext>
            </a:extLst>
          </p:cNvPr>
          <p:cNvSpPr/>
          <p:nvPr/>
        </p:nvSpPr>
        <p:spPr bwMode="auto">
          <a:xfrm>
            <a:off x="4930775" y="1024540"/>
            <a:ext cx="2330450" cy="359873"/>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mj-lt"/>
                <a:ea typeface="ヒラギノ角ゴ Pro W3" pitchFamily="1" charset="-128"/>
              </a:rPr>
              <a:t>Our Approach</a:t>
            </a:r>
          </a:p>
        </p:txBody>
      </p:sp>
      <p:sp>
        <p:nvSpPr>
          <p:cNvPr id="48" name="Rectangle 47">
            <a:extLst>
              <a:ext uri="{FF2B5EF4-FFF2-40B4-BE49-F238E27FC236}">
                <a16:creationId xmlns="" xmlns:a16="http://schemas.microsoft.com/office/drawing/2014/main" id="{2773C4C4-D577-43E3-8433-FEA236B58740}"/>
              </a:ext>
            </a:extLst>
          </p:cNvPr>
          <p:cNvSpPr/>
          <p:nvPr/>
        </p:nvSpPr>
        <p:spPr bwMode="auto">
          <a:xfrm>
            <a:off x="7978775" y="1024544"/>
            <a:ext cx="2330450" cy="359869"/>
          </a:xfrm>
          <a:prstGeom prst="rect">
            <a:avLst/>
          </a:prstGeom>
          <a:solidFill>
            <a:srgbClr val="05345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bg1"/>
                </a:solidFill>
                <a:effectLst/>
                <a:latin typeface="+mj-lt"/>
                <a:ea typeface="ヒラギノ角ゴ Pro W3" pitchFamily="1" charset="-128"/>
              </a:rPr>
              <a:t>Results</a:t>
            </a:r>
          </a:p>
        </p:txBody>
      </p:sp>
      <p:pic>
        <p:nvPicPr>
          <p:cNvPr id="53" name="Picture 52">
            <a:extLst>
              <a:ext uri="{FF2B5EF4-FFF2-40B4-BE49-F238E27FC236}">
                <a16:creationId xmlns="" xmlns:a16="http://schemas.microsoft.com/office/drawing/2014/main" id="{50577AC6-14E3-43DC-A0BA-B9657B51D848}"/>
              </a:ext>
            </a:extLst>
          </p:cNvPr>
          <p:cNvPicPr>
            <a:picLocks noChangeAspect="1"/>
          </p:cNvPicPr>
          <p:nvPr/>
        </p:nvPicPr>
        <p:blipFill>
          <a:blip r:embed="rId3"/>
          <a:stretch>
            <a:fillRect/>
          </a:stretch>
        </p:blipFill>
        <p:spPr>
          <a:xfrm>
            <a:off x="7978775" y="4516690"/>
            <a:ext cx="2330450" cy="1520677"/>
          </a:xfrm>
          <a:prstGeom prst="rect">
            <a:avLst/>
          </a:prstGeom>
        </p:spPr>
      </p:pic>
      <p:sp>
        <p:nvSpPr>
          <p:cNvPr id="54" name="Rectangle 53">
            <a:extLst>
              <a:ext uri="{FF2B5EF4-FFF2-40B4-BE49-F238E27FC236}">
                <a16:creationId xmlns="" xmlns:a16="http://schemas.microsoft.com/office/drawing/2014/main" id="{157C4DEE-BED9-4399-8196-6C71337662DF}"/>
              </a:ext>
            </a:extLst>
          </p:cNvPr>
          <p:cNvSpPr/>
          <p:nvPr/>
        </p:nvSpPr>
        <p:spPr bwMode="auto">
          <a:xfrm>
            <a:off x="1882775" y="1725579"/>
            <a:ext cx="2330450" cy="579942"/>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Explanations for investors </a:t>
            </a:r>
            <a:endParaRPr lang="en-US" sz="1200" b="0" dirty="0">
              <a:solidFill>
                <a:schemeClr val="accent1"/>
              </a:solidFill>
            </a:endParaRPr>
          </a:p>
        </p:txBody>
      </p:sp>
      <p:sp>
        <p:nvSpPr>
          <p:cNvPr id="55" name="Rectangle 54">
            <a:extLst>
              <a:ext uri="{FF2B5EF4-FFF2-40B4-BE49-F238E27FC236}">
                <a16:creationId xmlns="" xmlns:a16="http://schemas.microsoft.com/office/drawing/2014/main" id="{43852151-4EA5-499B-9118-805C5CEB8DD5}"/>
              </a:ext>
            </a:extLst>
          </p:cNvPr>
          <p:cNvSpPr/>
          <p:nvPr/>
        </p:nvSpPr>
        <p:spPr bwMode="auto">
          <a:xfrm>
            <a:off x="1882775" y="3813562"/>
            <a:ext cx="2330450" cy="579942"/>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Interrogations for  team</a:t>
            </a:r>
            <a:endParaRPr lang="en-US" sz="1200" b="0" dirty="0">
              <a:solidFill>
                <a:schemeClr val="accent1"/>
              </a:solidFill>
            </a:endParaRPr>
          </a:p>
        </p:txBody>
      </p:sp>
      <p:sp>
        <p:nvSpPr>
          <p:cNvPr id="56" name="Rectangle 55">
            <a:extLst>
              <a:ext uri="{FF2B5EF4-FFF2-40B4-BE49-F238E27FC236}">
                <a16:creationId xmlns="" xmlns:a16="http://schemas.microsoft.com/office/drawing/2014/main" id="{DC7BEA51-34B3-4A22-B009-1D317727B519}"/>
              </a:ext>
            </a:extLst>
          </p:cNvPr>
          <p:cNvSpPr/>
          <p:nvPr/>
        </p:nvSpPr>
        <p:spPr bwMode="auto">
          <a:xfrm>
            <a:off x="4930775" y="1725579"/>
            <a:ext cx="2330450" cy="579942"/>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Regime Centric</a:t>
            </a:r>
            <a:endParaRPr lang="en-US" sz="1200" b="0" dirty="0">
              <a:solidFill>
                <a:schemeClr val="accent1"/>
              </a:solidFill>
            </a:endParaRPr>
          </a:p>
        </p:txBody>
      </p:sp>
      <p:sp>
        <p:nvSpPr>
          <p:cNvPr id="57" name="Rectangle 56">
            <a:extLst>
              <a:ext uri="{FF2B5EF4-FFF2-40B4-BE49-F238E27FC236}">
                <a16:creationId xmlns="" xmlns:a16="http://schemas.microsoft.com/office/drawing/2014/main" id="{B4D12E54-8C50-47FC-AEFC-D4246A88FF69}"/>
              </a:ext>
            </a:extLst>
          </p:cNvPr>
          <p:cNvSpPr/>
          <p:nvPr/>
        </p:nvSpPr>
        <p:spPr bwMode="auto">
          <a:xfrm>
            <a:off x="4930775" y="3813562"/>
            <a:ext cx="2330450" cy="579942"/>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Staged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Design</a:t>
            </a:r>
            <a:endParaRPr lang="en-US" sz="1200" b="0" dirty="0">
              <a:solidFill>
                <a:schemeClr val="accent1"/>
              </a:solidFill>
            </a:endParaRPr>
          </a:p>
        </p:txBody>
      </p:sp>
      <p:sp>
        <p:nvSpPr>
          <p:cNvPr id="58" name="Rectangle 57">
            <a:extLst>
              <a:ext uri="{FF2B5EF4-FFF2-40B4-BE49-F238E27FC236}">
                <a16:creationId xmlns="" xmlns:a16="http://schemas.microsoft.com/office/drawing/2014/main" id="{7CB745E1-5D5F-4874-887C-6CB91CF204C4}"/>
              </a:ext>
            </a:extLst>
          </p:cNvPr>
          <p:cNvSpPr/>
          <p:nvPr/>
        </p:nvSpPr>
        <p:spPr bwMode="auto">
          <a:xfrm>
            <a:off x="7978775" y="1726534"/>
            <a:ext cx="2330450" cy="579942"/>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j-lt"/>
                <a:ea typeface="ヒラギノ角ゴ Pro W3" pitchFamily="1" charset="-128"/>
              </a:rPr>
              <a:t>Key Drivers of Predictions</a:t>
            </a:r>
            <a:endParaRPr lang="en-US" sz="1200" b="0" dirty="0">
              <a:solidFill>
                <a:schemeClr val="accent1"/>
              </a:solidFill>
            </a:endParaRPr>
          </a:p>
        </p:txBody>
      </p:sp>
      <p:sp>
        <p:nvSpPr>
          <p:cNvPr id="59" name="Rectangle 58">
            <a:extLst>
              <a:ext uri="{FF2B5EF4-FFF2-40B4-BE49-F238E27FC236}">
                <a16:creationId xmlns="" xmlns:a16="http://schemas.microsoft.com/office/drawing/2014/main" id="{1B12F3F6-92B8-4520-9BD9-E60751A69E02}"/>
              </a:ext>
            </a:extLst>
          </p:cNvPr>
          <p:cNvSpPr/>
          <p:nvPr/>
        </p:nvSpPr>
        <p:spPr bwMode="auto">
          <a:xfrm>
            <a:off x="7983096" y="3813562"/>
            <a:ext cx="2330450" cy="579942"/>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0" dirty="0">
                <a:solidFill>
                  <a:schemeClr val="accent1"/>
                </a:solidFill>
                <a:latin typeface="+mj-lt"/>
                <a:ea typeface="ヒラギノ角ゴ Pro W3" pitchFamily="1" charset="-128"/>
              </a:rPr>
              <a:t>Relationships learnt by System</a:t>
            </a:r>
            <a:endParaRPr lang="en-US" sz="1200" b="0" dirty="0">
              <a:solidFill>
                <a:schemeClr val="accent1"/>
              </a:solidFill>
            </a:endParaRPr>
          </a:p>
        </p:txBody>
      </p:sp>
      <p:sp>
        <p:nvSpPr>
          <p:cNvPr id="60" name="TextBox 59">
            <a:extLst>
              <a:ext uri="{FF2B5EF4-FFF2-40B4-BE49-F238E27FC236}">
                <a16:creationId xmlns="" xmlns:a16="http://schemas.microsoft.com/office/drawing/2014/main" id="{14EB6780-0063-44CA-948D-57511EF441D8}"/>
              </a:ext>
            </a:extLst>
          </p:cNvPr>
          <p:cNvSpPr txBox="1"/>
          <p:nvPr/>
        </p:nvSpPr>
        <p:spPr>
          <a:xfrm>
            <a:off x="1882775" y="2424395"/>
            <a:ext cx="2392971" cy="1015663"/>
          </a:xfrm>
          <a:prstGeom prst="rect">
            <a:avLst/>
          </a:prstGeom>
          <a:noFill/>
        </p:spPr>
        <p:txBody>
          <a:bodyPr wrap="square" rtlCol="0">
            <a:spAutoFit/>
          </a:bodyPr>
          <a:lstStyle/>
          <a:p>
            <a:pPr marL="0" indent="0" algn="l">
              <a:buNone/>
            </a:pPr>
            <a:r>
              <a:rPr lang="en-GB" sz="1200" b="0" kern="0" dirty="0">
                <a:solidFill>
                  <a:schemeClr val="accent1"/>
                </a:solidFill>
              </a:rPr>
              <a:t>Why did the machine make a particular decision?</a:t>
            </a:r>
          </a:p>
          <a:p>
            <a:pPr marL="0" indent="0" algn="l">
              <a:buNone/>
            </a:pPr>
            <a:r>
              <a:rPr lang="en-GB" sz="1200" b="0" kern="0" dirty="0">
                <a:solidFill>
                  <a:schemeClr val="accent1"/>
                </a:solidFill>
              </a:rPr>
              <a:t> </a:t>
            </a:r>
          </a:p>
          <a:p>
            <a:pPr marL="0" indent="0" algn="l">
              <a:buNone/>
            </a:pPr>
            <a:r>
              <a:rPr lang="en-GB" sz="1200" b="0" kern="0" dirty="0">
                <a:solidFill>
                  <a:schemeClr val="accent1"/>
                </a:solidFill>
              </a:rPr>
              <a:t>What decision is it likely to make next and why?</a:t>
            </a:r>
            <a:endParaRPr lang="en-GB" sz="1200" kern="0" dirty="0">
              <a:solidFill>
                <a:schemeClr val="accent1"/>
              </a:solidFill>
            </a:endParaRPr>
          </a:p>
        </p:txBody>
      </p:sp>
      <p:sp>
        <p:nvSpPr>
          <p:cNvPr id="61" name="TextBox 60">
            <a:extLst>
              <a:ext uri="{FF2B5EF4-FFF2-40B4-BE49-F238E27FC236}">
                <a16:creationId xmlns="" xmlns:a16="http://schemas.microsoft.com/office/drawing/2014/main" id="{8A8295EF-1162-4A84-8FD4-3EEDEF08CDFB}"/>
              </a:ext>
            </a:extLst>
          </p:cNvPr>
          <p:cNvSpPr txBox="1"/>
          <p:nvPr/>
        </p:nvSpPr>
        <p:spPr>
          <a:xfrm>
            <a:off x="4930775" y="2424394"/>
            <a:ext cx="2330450" cy="1200329"/>
          </a:xfrm>
          <a:prstGeom prst="rect">
            <a:avLst/>
          </a:prstGeom>
          <a:noFill/>
        </p:spPr>
        <p:txBody>
          <a:bodyPr wrap="square" rtlCol="0">
            <a:spAutoFit/>
          </a:bodyPr>
          <a:lstStyle/>
          <a:p>
            <a:pPr marL="0" indent="0" algn="l">
              <a:buNone/>
            </a:pPr>
            <a:r>
              <a:rPr lang="en-GB" sz="1200" b="0" kern="0" dirty="0">
                <a:solidFill>
                  <a:schemeClr val="accent1"/>
                </a:solidFill>
              </a:rPr>
              <a:t>Regime based models, but quite different from the existing literature. </a:t>
            </a:r>
          </a:p>
          <a:p>
            <a:pPr marL="0" indent="0" algn="l">
              <a:buNone/>
            </a:pPr>
            <a:endParaRPr lang="en-GB" sz="1200" b="0" kern="0" dirty="0">
              <a:solidFill>
                <a:schemeClr val="accent1"/>
              </a:solidFill>
            </a:endParaRPr>
          </a:p>
          <a:p>
            <a:pPr marL="0" indent="0" algn="l">
              <a:buNone/>
            </a:pPr>
            <a:r>
              <a:rPr lang="en-GB" sz="1200" b="0" kern="0" dirty="0">
                <a:solidFill>
                  <a:schemeClr val="accent1"/>
                </a:solidFill>
              </a:rPr>
              <a:t>Also based on human function learning theory.</a:t>
            </a:r>
            <a:endParaRPr lang="en-GB" sz="1200" kern="0" dirty="0">
              <a:solidFill>
                <a:schemeClr val="accent1"/>
              </a:solidFill>
            </a:endParaRPr>
          </a:p>
        </p:txBody>
      </p:sp>
      <p:sp>
        <p:nvSpPr>
          <p:cNvPr id="62" name="TextBox 61">
            <a:extLst>
              <a:ext uri="{FF2B5EF4-FFF2-40B4-BE49-F238E27FC236}">
                <a16:creationId xmlns="" xmlns:a16="http://schemas.microsoft.com/office/drawing/2014/main" id="{6DAE4137-FC19-4A5C-B4C1-F427201557D3}"/>
              </a:ext>
            </a:extLst>
          </p:cNvPr>
          <p:cNvSpPr txBox="1"/>
          <p:nvPr/>
        </p:nvSpPr>
        <p:spPr>
          <a:xfrm>
            <a:off x="4930775" y="4516690"/>
            <a:ext cx="2532553" cy="1384995"/>
          </a:xfrm>
          <a:prstGeom prst="rect">
            <a:avLst/>
          </a:prstGeom>
          <a:noFill/>
        </p:spPr>
        <p:txBody>
          <a:bodyPr wrap="square" rtlCol="0">
            <a:spAutoFit/>
          </a:bodyPr>
          <a:lstStyle/>
          <a:p>
            <a:pPr marL="0" indent="0" algn="l">
              <a:buNone/>
            </a:pPr>
            <a:r>
              <a:rPr lang="en-GB" sz="1200" b="0" kern="0" dirty="0">
                <a:solidFill>
                  <a:schemeClr val="accent1"/>
                </a:solidFill>
              </a:rPr>
              <a:t>Transparency and explainability designed into system from the outset.</a:t>
            </a:r>
          </a:p>
          <a:p>
            <a:pPr marL="0" indent="0" algn="l">
              <a:buNone/>
            </a:pPr>
            <a:r>
              <a:rPr lang="en-GB" sz="1200" b="0" kern="0" dirty="0">
                <a:solidFill>
                  <a:schemeClr val="accent1"/>
                </a:solidFill>
              </a:rPr>
              <a:t> </a:t>
            </a:r>
          </a:p>
          <a:p>
            <a:pPr marL="0" indent="0" algn="l">
              <a:buNone/>
            </a:pPr>
            <a:r>
              <a:rPr lang="en-GB" sz="1200" b="0" kern="0" dirty="0">
                <a:solidFill>
                  <a:schemeClr val="accent1"/>
                </a:solidFill>
              </a:rPr>
              <a:t>Different stages deal with different aspects of the processing, each can be interrogated separately. </a:t>
            </a:r>
            <a:endParaRPr lang="en-GB" sz="1200" kern="0" dirty="0">
              <a:solidFill>
                <a:schemeClr val="accent1"/>
              </a:solidFill>
            </a:endParaRPr>
          </a:p>
        </p:txBody>
      </p:sp>
      <p:sp>
        <p:nvSpPr>
          <p:cNvPr id="63" name="TextBox 62">
            <a:extLst>
              <a:ext uri="{FF2B5EF4-FFF2-40B4-BE49-F238E27FC236}">
                <a16:creationId xmlns="" xmlns:a16="http://schemas.microsoft.com/office/drawing/2014/main" id="{63B3D3E5-3B65-4177-9651-B4EFAAB661D4}"/>
              </a:ext>
            </a:extLst>
          </p:cNvPr>
          <p:cNvSpPr txBox="1"/>
          <p:nvPr/>
        </p:nvSpPr>
        <p:spPr>
          <a:xfrm>
            <a:off x="1812983" y="4516690"/>
            <a:ext cx="2727683" cy="461665"/>
          </a:xfrm>
          <a:prstGeom prst="rect">
            <a:avLst/>
          </a:prstGeom>
          <a:noFill/>
        </p:spPr>
        <p:txBody>
          <a:bodyPr wrap="square" rtlCol="0">
            <a:spAutoFit/>
          </a:bodyPr>
          <a:lstStyle/>
          <a:p>
            <a:pPr marL="0" indent="0" algn="l">
              <a:buNone/>
            </a:pPr>
            <a:r>
              <a:rPr lang="en-GB" sz="1200" b="0" kern="0" dirty="0">
                <a:solidFill>
                  <a:schemeClr val="accent1"/>
                </a:solidFill>
              </a:rPr>
              <a:t>Team has ability to see more detailed parameter choices and system state. </a:t>
            </a:r>
            <a:endParaRPr lang="en-GB" sz="1200" kern="0" dirty="0">
              <a:solidFill>
                <a:schemeClr val="accent1"/>
              </a:solidFill>
            </a:endParaRPr>
          </a:p>
        </p:txBody>
      </p:sp>
      <p:sp>
        <p:nvSpPr>
          <p:cNvPr id="64" name="TextBox 63">
            <a:extLst>
              <a:ext uri="{FF2B5EF4-FFF2-40B4-BE49-F238E27FC236}">
                <a16:creationId xmlns="" xmlns:a16="http://schemas.microsoft.com/office/drawing/2014/main" id="{1B585698-A532-457A-8D73-A7A25BFCEC7B}"/>
              </a:ext>
            </a:extLst>
          </p:cNvPr>
          <p:cNvSpPr txBox="1"/>
          <p:nvPr/>
        </p:nvSpPr>
        <p:spPr>
          <a:xfrm>
            <a:off x="7978776" y="2429834"/>
            <a:ext cx="2689225" cy="830997"/>
          </a:xfrm>
          <a:prstGeom prst="rect">
            <a:avLst/>
          </a:prstGeom>
          <a:noFill/>
        </p:spPr>
        <p:txBody>
          <a:bodyPr wrap="square" rtlCol="0">
            <a:spAutoFit/>
          </a:bodyPr>
          <a:lstStyle/>
          <a:p>
            <a:pPr marL="0" indent="0" algn="l">
              <a:buNone/>
            </a:pPr>
            <a:r>
              <a:rPr lang="en-GB" sz="1200" b="0" kern="0" dirty="0">
                <a:solidFill>
                  <a:schemeClr val="accent1"/>
                </a:solidFill>
              </a:rPr>
              <a:t>Large number of models run for diversification. Reduced to key driving regimes and therefore variables for a given prediction. </a:t>
            </a:r>
            <a:endParaRPr lang="en-GB" sz="1200" kern="0" dirty="0">
              <a:solidFill>
                <a:schemeClr val="accent1"/>
              </a:solidFill>
            </a:endParaRPr>
          </a:p>
        </p:txBody>
      </p:sp>
      <p:sp>
        <p:nvSpPr>
          <p:cNvPr id="19" name="Rectangle 18">
            <a:extLst>
              <a:ext uri="{FF2B5EF4-FFF2-40B4-BE49-F238E27FC236}">
                <a16:creationId xmlns="" xmlns:a16="http://schemas.microsoft.com/office/drawing/2014/main" id="{43852151-4EA5-499B-9118-805C5CEB8DD5}"/>
              </a:ext>
            </a:extLst>
          </p:cNvPr>
          <p:cNvSpPr/>
          <p:nvPr/>
        </p:nvSpPr>
        <p:spPr bwMode="auto">
          <a:xfrm>
            <a:off x="1914035" y="5321743"/>
            <a:ext cx="2330450" cy="579942"/>
          </a:xfrm>
          <a:prstGeom prst="rect">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b="0" dirty="0" smtClean="0">
                <a:solidFill>
                  <a:schemeClr val="accent1"/>
                </a:solidFill>
                <a:latin typeface="+mj-lt"/>
                <a:ea typeface="ヒラギノ角ゴ Pro W3" pitchFamily="1" charset="-128"/>
              </a:rPr>
              <a:t>Discretionary Investing</a:t>
            </a:r>
            <a:endParaRPr lang="en-US" sz="1200" b="0" dirty="0">
              <a:solidFill>
                <a:schemeClr val="accent1"/>
              </a:solidFill>
            </a:endParaRPr>
          </a:p>
        </p:txBody>
      </p:sp>
    </p:spTree>
    <p:extLst>
      <p:ext uri="{BB962C8B-B14F-4D97-AF65-F5344CB8AC3E}">
        <p14:creationId xmlns:p14="http://schemas.microsoft.com/office/powerpoint/2010/main" val="37789528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F1930"/>
      </a:accent1>
      <a:accent2>
        <a:srgbClr val="C7B151"/>
      </a:accent2>
      <a:accent3>
        <a:srgbClr val="FFFFFF"/>
      </a:accent3>
      <a:accent4>
        <a:srgbClr val="000000"/>
      </a:accent4>
      <a:accent5>
        <a:srgbClr val="AAABAD"/>
      </a:accent5>
      <a:accent6>
        <a:srgbClr val="B4A049"/>
      </a:accent6>
      <a:hlink>
        <a:srgbClr val="233E65"/>
      </a:hlink>
      <a:folHlink>
        <a:srgbClr val="E6E6D1"/>
      </a:folHlink>
    </a:clrScheme>
    <a:fontScheme name="Blank Presentation">
      <a:majorFont>
        <a:latin typeface="Georgia"/>
        <a:ea typeface="ヒラギノ角ゴ Pro W3"/>
        <a:cs typeface=""/>
      </a:majorFont>
      <a:minorFont>
        <a:latin typeface="Georgi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43C78"/>
        </a:accent1>
        <a:accent2>
          <a:srgbClr val="75862F"/>
        </a:accent2>
        <a:accent3>
          <a:srgbClr val="FFFFFF"/>
        </a:accent3>
        <a:accent4>
          <a:srgbClr val="000000"/>
        </a:accent4>
        <a:accent5>
          <a:srgbClr val="AAAFBE"/>
        </a:accent5>
        <a:accent6>
          <a:srgbClr val="69792A"/>
        </a:accent6>
        <a:hlink>
          <a:srgbClr val="1E5AA0"/>
        </a:hlink>
        <a:folHlink>
          <a:srgbClr val="E6E6D1"/>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43C78"/>
        </a:accent1>
        <a:accent2>
          <a:srgbClr val="75862F"/>
        </a:accent2>
        <a:accent3>
          <a:srgbClr val="FFFFFF"/>
        </a:accent3>
        <a:accent4>
          <a:srgbClr val="000000"/>
        </a:accent4>
        <a:accent5>
          <a:srgbClr val="AAAFBE"/>
        </a:accent5>
        <a:accent6>
          <a:srgbClr val="69792A"/>
        </a:accent6>
        <a:hlink>
          <a:srgbClr val="4D8CC8"/>
        </a:hlink>
        <a:folHlink>
          <a:srgbClr val="E6E6D1"/>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808080"/>
        </a:lt2>
        <a:accent1>
          <a:srgbClr val="4C6E7F"/>
        </a:accent1>
        <a:accent2>
          <a:srgbClr val="75862F"/>
        </a:accent2>
        <a:accent3>
          <a:srgbClr val="FFFFFF"/>
        </a:accent3>
        <a:accent4>
          <a:srgbClr val="000000"/>
        </a:accent4>
        <a:accent5>
          <a:srgbClr val="B2BAC0"/>
        </a:accent5>
        <a:accent6>
          <a:srgbClr val="69792A"/>
        </a:accent6>
        <a:hlink>
          <a:srgbClr val="4D8CC8"/>
        </a:hlink>
        <a:folHlink>
          <a:srgbClr val="E6E6D1"/>
        </a:folHlink>
      </a:clrScheme>
      <a:clrMap bg1="lt1" tx1="dk1" bg2="lt2" tx2="dk2" accent1="accent1" accent2="accent2" accent3="accent3" accent4="accent4" accent5="accent5" accent6="accent6" hlink="hlink" folHlink="folHlink"/>
    </a:extraClrScheme>
    <a:extraClrScheme>
      <a:clrScheme name="Blank Presentation 16">
        <a:dk1>
          <a:srgbClr val="000000"/>
        </a:dk1>
        <a:lt1>
          <a:srgbClr val="FFFFFF"/>
        </a:lt1>
        <a:dk2>
          <a:srgbClr val="000000"/>
        </a:dk2>
        <a:lt2>
          <a:srgbClr val="808080"/>
        </a:lt2>
        <a:accent1>
          <a:srgbClr val="4C6E7F"/>
        </a:accent1>
        <a:accent2>
          <a:srgbClr val="75862F"/>
        </a:accent2>
        <a:accent3>
          <a:srgbClr val="FFFFFF"/>
        </a:accent3>
        <a:accent4>
          <a:srgbClr val="000000"/>
        </a:accent4>
        <a:accent5>
          <a:srgbClr val="B2BAC0"/>
        </a:accent5>
        <a:accent6>
          <a:srgbClr val="69792A"/>
        </a:accent6>
        <a:hlink>
          <a:srgbClr val="6EA0B4"/>
        </a:hlink>
        <a:folHlink>
          <a:srgbClr val="E6E6D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1C2B54"/>
    </a:accent1>
    <a:accent2>
      <a:srgbClr val="C7B151"/>
    </a:accent2>
    <a:accent3>
      <a:srgbClr val="FFFFFF"/>
    </a:accent3>
    <a:accent4>
      <a:srgbClr val="000000"/>
    </a:accent4>
    <a:accent5>
      <a:srgbClr val="ABACB3"/>
    </a:accent5>
    <a:accent6>
      <a:srgbClr val="B4A049"/>
    </a:accent6>
    <a:hlink>
      <a:srgbClr val="5A93AA"/>
    </a:hlink>
    <a:folHlink>
      <a:srgbClr val="E6E6D1"/>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1C2B54"/>
    </a:accent1>
    <a:accent2>
      <a:srgbClr val="C7B151"/>
    </a:accent2>
    <a:accent3>
      <a:srgbClr val="FFFFFF"/>
    </a:accent3>
    <a:accent4>
      <a:srgbClr val="000000"/>
    </a:accent4>
    <a:accent5>
      <a:srgbClr val="ABACB3"/>
    </a:accent5>
    <a:accent6>
      <a:srgbClr val="B4A049"/>
    </a:accent6>
    <a:hlink>
      <a:srgbClr val="5A93AA"/>
    </a:hlink>
    <a:folHlink>
      <a:srgbClr val="E6E6D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F64EC7622D6046B6FDCD0B4A4B9F8D" ma:contentTypeVersion="6" ma:contentTypeDescription="Create a new document." ma:contentTypeScope="" ma:versionID="f174f7023cdb188c87d785cc76c091fe">
  <xsd:schema xmlns:xsd="http://www.w3.org/2001/XMLSchema" xmlns:xs="http://www.w3.org/2001/XMLSchema" xmlns:p="http://schemas.microsoft.com/office/2006/metadata/properties" xmlns:ns2="2231a065-e648-47cb-b84b-23f8ed8e2436" xmlns:ns3="0c736902-46e0-4646-9c29-6fcc07c94792" targetNamespace="http://schemas.microsoft.com/office/2006/metadata/properties" ma:root="true" ma:fieldsID="9a883e746d5f375786167579f30df1f4" ns2:_="" ns3:_="">
    <xsd:import namespace="2231a065-e648-47cb-b84b-23f8ed8e2436"/>
    <xsd:import namespace="0c736902-46e0-4646-9c29-6fcc07c9479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31a065-e648-47cb-b84b-23f8ed8e24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736902-46e0-4646-9c29-6fcc07c9479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CA61E1-772E-44B1-AD0C-008039FA1538}">
  <ds:schemaRefs>
    <ds:schemaRef ds:uri="http://schemas.microsoft.com/sharepoint/v3/contenttype/forms"/>
  </ds:schemaRefs>
</ds:datastoreItem>
</file>

<file path=customXml/itemProps2.xml><?xml version="1.0" encoding="utf-8"?>
<ds:datastoreItem xmlns:ds="http://schemas.openxmlformats.org/officeDocument/2006/customXml" ds:itemID="{7EEB9EE2-F94D-464C-8E5D-489A7158A5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31a065-e648-47cb-b84b-23f8ed8e2436"/>
    <ds:schemaRef ds:uri="0c736902-46e0-4646-9c29-6fcc07c947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E483C0-8543-4E5F-807F-13583DFAF77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2231a065-e648-47cb-b84b-23f8ed8e2436"/>
    <ds:schemaRef ds:uri="http://purl.org/dc/dcmitype/"/>
    <ds:schemaRef ds:uri="0c736902-46e0-4646-9c29-6fcc07c94792"/>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33744</TotalTime>
  <Words>5446</Words>
  <Application>Microsoft Macintosh PowerPoint</Application>
  <PresentationFormat>Widescreen</PresentationFormat>
  <Paragraphs>573</Paragraphs>
  <Slides>37</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Calibri</vt:lpstr>
      <vt:lpstr>Century Gothic</vt:lpstr>
      <vt:lpstr>Credit Suisse Type Light</vt:lpstr>
      <vt:lpstr>Georgia</vt:lpstr>
      <vt:lpstr>Helvetica Neue Medium</vt:lpstr>
      <vt:lpstr>ＭＳ Ｐゴシック</vt:lpstr>
      <vt:lpstr>Times</vt:lpstr>
      <vt:lpstr>ヒラギノ角ゴ Pro W3</vt:lpstr>
      <vt:lpstr>Arial</vt:lpstr>
      <vt:lpstr>Blank Presentation</vt:lpstr>
      <vt:lpstr>GAIA:  The Global AI Allocator</vt:lpstr>
      <vt:lpstr>PowerPoint Presentation</vt:lpstr>
      <vt:lpstr>PowerPoint Presentation</vt:lpstr>
      <vt:lpstr>PowerPoint Presentation</vt:lpstr>
      <vt:lpstr>PowerPoint Presentation</vt:lpstr>
      <vt:lpstr>Performance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vt:lpstr>
      <vt:lpstr>Performance </vt:lpstr>
      <vt:lpstr>Performance </vt:lpstr>
      <vt:lpstr>Performance </vt:lpstr>
      <vt:lpstr>Performance </vt:lpstr>
      <vt:lpstr>Performance </vt:lpstr>
      <vt:lpstr>Performance </vt:lpstr>
      <vt:lpstr>PowerPoint Presentation</vt:lpstr>
      <vt:lpstr>PowerPoint Presentation</vt:lpstr>
      <vt:lpstr>PowerPoint Presentation</vt:lpstr>
      <vt:lpstr>Summary of Fund Terms </vt:lpstr>
      <vt:lpstr>Appendix</vt:lpstr>
      <vt:lpstr>PowerPoint Presentation</vt:lpstr>
      <vt:lpstr>PowerPoint Presentation</vt:lpstr>
      <vt:lpstr>PowerPoint Presentation</vt:lpstr>
      <vt:lpstr>PowerPoint Presentation</vt:lpstr>
      <vt:lpstr>PowerPoint Presentation</vt:lpstr>
      <vt:lpstr>Performance </vt:lpstr>
      <vt:lpstr>Performance </vt:lpstr>
      <vt:lpstr>Performance </vt:lpstr>
      <vt:lpstr>Performance </vt:lpstr>
      <vt:lpstr>Performance </vt:lpstr>
      <vt:lpstr>PowerPoint Presentation</vt:lpstr>
    </vt:vector>
  </TitlesOfParts>
  <Company>Lauren Colonna</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Colonna</dc:creator>
  <cp:lastModifiedBy>Aric Whitewood</cp:lastModifiedBy>
  <cp:revision>1612</cp:revision>
  <cp:lastPrinted>2018-12-21T17:05:07Z</cp:lastPrinted>
  <dcterms:created xsi:type="dcterms:W3CDTF">2009-05-14T00:14:29Z</dcterms:created>
  <dcterms:modified xsi:type="dcterms:W3CDTF">2019-04-18T19:02:19Z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0x01010063F64EC7622D6046B6FDCD0B4A4B9F8D</vt:lpwstr>
  </property>
</Properties>
</file>